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1" r:id="rId1"/>
  </p:sldMasterIdLst>
  <p:notesMasterIdLst>
    <p:notesMasterId r:id="rId129"/>
  </p:notesMasterIdLst>
  <p:sldIdLst>
    <p:sldId id="256" r:id="rId2"/>
    <p:sldId id="285" r:id="rId3"/>
    <p:sldId id="288" r:id="rId4"/>
    <p:sldId id="308" r:id="rId5"/>
    <p:sldId id="301" r:id="rId6"/>
    <p:sldId id="370" r:id="rId7"/>
    <p:sldId id="306" r:id="rId8"/>
    <p:sldId id="337" r:id="rId9"/>
    <p:sldId id="338" r:id="rId10"/>
    <p:sldId id="339" r:id="rId11"/>
    <p:sldId id="371" r:id="rId12"/>
    <p:sldId id="303" r:id="rId13"/>
    <p:sldId id="304" r:id="rId14"/>
    <p:sldId id="372" r:id="rId15"/>
    <p:sldId id="396" r:id="rId16"/>
    <p:sldId id="398" r:id="rId17"/>
    <p:sldId id="358" r:id="rId18"/>
    <p:sldId id="373" r:id="rId19"/>
    <p:sldId id="399" r:id="rId20"/>
    <p:sldId id="413" r:id="rId21"/>
    <p:sldId id="400" r:id="rId22"/>
    <p:sldId id="411" r:id="rId23"/>
    <p:sldId id="403" r:id="rId24"/>
    <p:sldId id="404" r:id="rId25"/>
    <p:sldId id="405" r:id="rId26"/>
    <p:sldId id="331" r:id="rId27"/>
    <p:sldId id="424" r:id="rId28"/>
    <p:sldId id="425" r:id="rId29"/>
    <p:sldId id="426" r:id="rId30"/>
    <p:sldId id="427" r:id="rId31"/>
    <p:sldId id="428" r:id="rId32"/>
    <p:sldId id="430" r:id="rId33"/>
    <p:sldId id="431" r:id="rId34"/>
    <p:sldId id="432" r:id="rId35"/>
    <p:sldId id="434" r:id="rId36"/>
    <p:sldId id="436" r:id="rId37"/>
    <p:sldId id="437" r:id="rId38"/>
    <p:sldId id="438" r:id="rId39"/>
    <p:sldId id="439" r:id="rId40"/>
    <p:sldId id="442" r:id="rId41"/>
    <p:sldId id="443" r:id="rId42"/>
    <p:sldId id="444" r:id="rId43"/>
    <p:sldId id="445" r:id="rId44"/>
    <p:sldId id="447" r:id="rId45"/>
    <p:sldId id="448" r:id="rId46"/>
    <p:sldId id="450" r:id="rId47"/>
    <p:sldId id="451" r:id="rId48"/>
    <p:sldId id="452" r:id="rId49"/>
    <p:sldId id="453" r:id="rId50"/>
    <p:sldId id="454" r:id="rId51"/>
    <p:sldId id="455" r:id="rId52"/>
    <p:sldId id="456" r:id="rId53"/>
    <p:sldId id="457" r:id="rId54"/>
    <p:sldId id="458" r:id="rId55"/>
    <p:sldId id="459" r:id="rId56"/>
    <p:sldId id="460" r:id="rId57"/>
    <p:sldId id="461" r:id="rId58"/>
    <p:sldId id="462" r:id="rId59"/>
    <p:sldId id="463" r:id="rId60"/>
    <p:sldId id="419" r:id="rId61"/>
    <p:sldId id="420" r:id="rId62"/>
    <p:sldId id="464" r:id="rId63"/>
    <p:sldId id="465" r:id="rId64"/>
    <p:sldId id="414" r:id="rId65"/>
    <p:sldId id="468" r:id="rId66"/>
    <p:sldId id="415" r:id="rId67"/>
    <p:sldId id="466" r:id="rId68"/>
    <p:sldId id="469" r:id="rId69"/>
    <p:sldId id="322" r:id="rId70"/>
    <p:sldId id="326" r:id="rId71"/>
    <p:sldId id="472" r:id="rId72"/>
    <p:sldId id="480" r:id="rId73"/>
    <p:sldId id="470" r:id="rId74"/>
    <p:sldId id="471" r:id="rId75"/>
    <p:sldId id="327" r:id="rId76"/>
    <p:sldId id="496" r:id="rId77"/>
    <p:sldId id="474" r:id="rId78"/>
    <p:sldId id="475" r:id="rId79"/>
    <p:sldId id="476" r:id="rId80"/>
    <p:sldId id="503" r:id="rId81"/>
    <p:sldId id="478" r:id="rId82"/>
    <p:sldId id="479" r:id="rId83"/>
    <p:sldId id="497" r:id="rId84"/>
    <p:sldId id="482" r:id="rId85"/>
    <p:sldId id="483" r:id="rId86"/>
    <p:sldId id="484" r:id="rId87"/>
    <p:sldId id="498" r:id="rId88"/>
    <p:sldId id="499" r:id="rId89"/>
    <p:sldId id="500" r:id="rId90"/>
    <p:sldId id="501" r:id="rId91"/>
    <p:sldId id="502" r:id="rId92"/>
    <p:sldId id="494" r:id="rId93"/>
    <p:sldId id="495" r:id="rId94"/>
    <p:sldId id="505" r:id="rId95"/>
    <p:sldId id="506" r:id="rId96"/>
    <p:sldId id="507" r:id="rId97"/>
    <p:sldId id="369" r:id="rId98"/>
    <p:sldId id="523" r:id="rId99"/>
    <p:sldId id="524" r:id="rId100"/>
    <p:sldId id="525" r:id="rId101"/>
    <p:sldId id="526" r:id="rId102"/>
    <p:sldId id="527" r:id="rId103"/>
    <p:sldId id="528" r:id="rId104"/>
    <p:sldId id="529" r:id="rId105"/>
    <p:sldId id="510" r:id="rId106"/>
    <p:sldId id="511" r:id="rId107"/>
    <p:sldId id="508" r:id="rId108"/>
    <p:sldId id="509" r:id="rId109"/>
    <p:sldId id="342" r:id="rId110"/>
    <p:sldId id="512" r:id="rId111"/>
    <p:sldId id="514" r:id="rId112"/>
    <p:sldId id="513" r:id="rId113"/>
    <p:sldId id="532" r:id="rId114"/>
    <p:sldId id="345" r:id="rId115"/>
    <p:sldId id="521" r:id="rId116"/>
    <p:sldId id="519" r:id="rId117"/>
    <p:sldId id="520" r:id="rId118"/>
    <p:sldId id="517" r:id="rId119"/>
    <p:sldId id="516" r:id="rId120"/>
    <p:sldId id="344" r:id="rId121"/>
    <p:sldId id="340" r:id="rId122"/>
    <p:sldId id="349" r:id="rId123"/>
    <p:sldId id="350" r:id="rId124"/>
    <p:sldId id="351" r:id="rId125"/>
    <p:sldId id="518" r:id="rId126"/>
    <p:sldId id="530" r:id="rId127"/>
    <p:sldId id="531" r:id="rId1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56" autoAdjust="0"/>
  </p:normalViewPr>
  <p:slideViewPr>
    <p:cSldViewPr>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514"/>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43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0DE20536-1EAE-4E2E-9472-6CAF458C34B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CD94E336-206C-4957-9803-6498872FA204}" type="slidenum">
              <a:rPr lang="en-US" smtClean="0">
                <a:latin typeface="Arial" pitchFamily="34" charset="0"/>
              </a:rPr>
              <a:pPr/>
              <a:t>19</a:t>
            </a:fld>
            <a:endParaRPr lang="en-US" smtClean="0">
              <a:latin typeface="Arial" pitchFamily="34" charset="0"/>
            </a:endParaRPr>
          </a:p>
        </p:txBody>
      </p:sp>
      <p:sp>
        <p:nvSpPr>
          <p:cNvPr id="145411" name="Rectangle 2"/>
          <p:cNvSpPr>
            <a:spLocks noGrp="1" noRot="1" noChangeAspect="1" noChangeArrowheads="1" noTextEdit="1"/>
          </p:cNvSpPr>
          <p:nvPr>
            <p:ph type="sldImg"/>
          </p:nvPr>
        </p:nvSpPr>
        <p:spPr>
          <a:xfrm>
            <a:off x="1155700" y="711200"/>
            <a:ext cx="4572000" cy="3429000"/>
          </a:xfrm>
          <a:ln/>
        </p:spPr>
      </p:sp>
      <p:sp>
        <p:nvSpPr>
          <p:cNvPr id="145412"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2149B04F-907E-4CEB-AA64-389F70E00192}" type="slidenum">
              <a:rPr lang="en-US" smtClean="0">
                <a:latin typeface="Arial" pitchFamily="34" charset="0"/>
              </a:rPr>
              <a:pPr/>
              <a:t>63</a:t>
            </a:fld>
            <a:endParaRPr lang="en-US" smtClean="0">
              <a:latin typeface="Arial" pitchFamily="34" charset="0"/>
            </a:endParaRPr>
          </a:p>
        </p:txBody>
      </p:sp>
      <p:sp>
        <p:nvSpPr>
          <p:cNvPr id="157699" name="Rectangle 2"/>
          <p:cNvSpPr>
            <a:spLocks noGrp="1" noRot="1" noChangeAspect="1" noChangeArrowheads="1" noTextEdit="1"/>
          </p:cNvSpPr>
          <p:nvPr>
            <p:ph type="sldImg"/>
          </p:nvPr>
        </p:nvSpPr>
        <p:spPr>
          <a:xfrm>
            <a:off x="1146175" y="687388"/>
            <a:ext cx="4567238" cy="3425825"/>
          </a:xfrm>
          <a:ln w="12700" cap="flat"/>
        </p:spPr>
      </p:sp>
      <p:sp>
        <p:nvSpPr>
          <p:cNvPr id="157700" name="Rectangle 3"/>
          <p:cNvSpPr>
            <a:spLocks noGrp="1" noChangeArrowheads="1"/>
          </p:cNvSpPr>
          <p:nvPr>
            <p:ph type="body" idx="1"/>
          </p:nvPr>
        </p:nvSpPr>
        <p:spPr>
          <a:xfrm>
            <a:off x="914400" y="4343400"/>
            <a:ext cx="5029200" cy="4114800"/>
          </a:xfrm>
          <a:noFill/>
          <a:ln/>
        </p:spPr>
        <p:txBody>
          <a:bodyPr lIns="92064" tIns="46033" rIns="92064" bIns="46033"/>
          <a:lstStyle/>
          <a:p>
            <a:pPr eaLnBrk="1" hangingPunct="1"/>
            <a:endParaRPr lang="en-GB"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p:spPr>
        <p:txBody>
          <a:bodyPr/>
          <a:lstStyle/>
          <a:p>
            <a:endParaRPr lang="en-US" smtClean="0">
              <a:latin typeface="Arial" pitchFamily="34" charset="0"/>
            </a:endParaRPr>
          </a:p>
        </p:txBody>
      </p:sp>
      <p:sp>
        <p:nvSpPr>
          <p:cNvPr id="158724" name="Slide Number Placeholder 3"/>
          <p:cNvSpPr>
            <a:spLocks noGrp="1"/>
          </p:cNvSpPr>
          <p:nvPr>
            <p:ph type="sldNum" sz="quarter" idx="5"/>
          </p:nvPr>
        </p:nvSpPr>
        <p:spPr>
          <a:noFill/>
        </p:spPr>
        <p:txBody>
          <a:bodyPr/>
          <a:lstStyle/>
          <a:p>
            <a:fld id="{7EA9DA11-1339-44C9-9E15-058C77287A4C}" type="slidenum">
              <a:rPr lang="en-US" smtClean="0">
                <a:latin typeface="Arial" pitchFamily="34" charset="0"/>
              </a:rPr>
              <a:pPr/>
              <a:t>66</a:t>
            </a:fld>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p:spPr>
        <p:txBody>
          <a:bodyPr/>
          <a:lstStyle/>
          <a:p>
            <a:endParaRPr lang="en-US" smtClean="0">
              <a:latin typeface="Arial" pitchFamily="34" charset="0"/>
            </a:endParaRPr>
          </a:p>
        </p:txBody>
      </p:sp>
      <p:sp>
        <p:nvSpPr>
          <p:cNvPr id="159748" name="Slide Number Placeholder 3"/>
          <p:cNvSpPr>
            <a:spLocks noGrp="1"/>
          </p:cNvSpPr>
          <p:nvPr>
            <p:ph type="sldNum" sz="quarter" idx="5"/>
          </p:nvPr>
        </p:nvSpPr>
        <p:spPr>
          <a:noFill/>
        </p:spPr>
        <p:txBody>
          <a:bodyPr/>
          <a:lstStyle/>
          <a:p>
            <a:fld id="{059FE790-837C-4F58-8583-D5B625547850}" type="slidenum">
              <a:rPr lang="en-US" smtClean="0">
                <a:latin typeface="Arial" pitchFamily="34" charset="0"/>
              </a:rPr>
              <a:pPr/>
              <a:t>68</a:t>
            </a:fld>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p:spPr>
        <p:txBody>
          <a:bodyPr/>
          <a:lstStyle/>
          <a:p>
            <a:endParaRPr lang="en-US" smtClean="0">
              <a:latin typeface="Arial" pitchFamily="34" charset="0"/>
            </a:endParaRPr>
          </a:p>
        </p:txBody>
      </p:sp>
      <p:sp>
        <p:nvSpPr>
          <p:cNvPr id="160772" name="Slide Number Placeholder 3"/>
          <p:cNvSpPr>
            <a:spLocks noGrp="1"/>
          </p:cNvSpPr>
          <p:nvPr>
            <p:ph type="sldNum" sz="quarter" idx="5"/>
          </p:nvPr>
        </p:nvSpPr>
        <p:spPr>
          <a:noFill/>
        </p:spPr>
        <p:txBody>
          <a:bodyPr/>
          <a:lstStyle/>
          <a:p>
            <a:fld id="{00E1FE20-8410-4F45-8040-996997CEDB8D}" type="slidenum">
              <a:rPr lang="en-US" smtClean="0">
                <a:latin typeface="Arial" pitchFamily="34" charset="0"/>
              </a:rPr>
              <a:pPr/>
              <a:t>77</a:t>
            </a:fld>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p:spPr>
        <p:txBody>
          <a:bodyPr/>
          <a:lstStyle/>
          <a:p>
            <a:endParaRPr lang="en-US" smtClean="0">
              <a:latin typeface="Arial" pitchFamily="34" charset="0"/>
            </a:endParaRPr>
          </a:p>
        </p:txBody>
      </p:sp>
      <p:sp>
        <p:nvSpPr>
          <p:cNvPr id="161796" name="Slide Number Placeholder 3"/>
          <p:cNvSpPr>
            <a:spLocks noGrp="1"/>
          </p:cNvSpPr>
          <p:nvPr>
            <p:ph type="sldNum" sz="quarter" idx="5"/>
          </p:nvPr>
        </p:nvSpPr>
        <p:spPr>
          <a:noFill/>
        </p:spPr>
        <p:txBody>
          <a:bodyPr/>
          <a:lstStyle/>
          <a:p>
            <a:fld id="{51E2B294-13A6-4969-89C8-B64DB07C5A8D}" type="slidenum">
              <a:rPr lang="en-US" smtClean="0">
                <a:latin typeface="Arial" pitchFamily="34" charset="0"/>
              </a:rPr>
              <a:pPr/>
              <a:t>79</a:t>
            </a:fld>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9A532215-03E2-42D4-99E7-25284F550541}" type="slidenum">
              <a:rPr lang="en-US" smtClean="0">
                <a:latin typeface="Arial" pitchFamily="34" charset="0"/>
              </a:rPr>
              <a:pPr/>
              <a:t>94</a:t>
            </a:fld>
            <a:endParaRPr lang="en-US" smtClean="0">
              <a:latin typeface="Arial" pitchFamily="34" charset="0"/>
            </a:endParaRPr>
          </a:p>
        </p:txBody>
      </p:sp>
      <p:sp>
        <p:nvSpPr>
          <p:cNvPr id="241667" name="Rectangle 2"/>
          <p:cNvSpPr>
            <a:spLocks noGrp="1" noRot="1" noChangeAspect="1" noChangeArrowheads="1" noTextEdit="1"/>
          </p:cNvSpPr>
          <p:nvPr>
            <p:ph type="sldImg"/>
          </p:nvPr>
        </p:nvSpPr>
        <p:spPr>
          <a:xfrm>
            <a:off x="1146175" y="687388"/>
            <a:ext cx="4567238" cy="3425825"/>
          </a:xfrm>
          <a:ln w="12700" cap="flat"/>
        </p:spPr>
      </p:sp>
      <p:sp>
        <p:nvSpPr>
          <p:cNvPr id="241668" name="Rectangle 3"/>
          <p:cNvSpPr>
            <a:spLocks noGrp="1" noChangeArrowheads="1"/>
          </p:cNvSpPr>
          <p:nvPr>
            <p:ph type="body" idx="1"/>
          </p:nvPr>
        </p:nvSpPr>
        <p:spPr>
          <a:xfrm>
            <a:off x="914400" y="4343400"/>
            <a:ext cx="5029200" cy="4114800"/>
          </a:xfrm>
          <a:noFill/>
          <a:ln/>
        </p:spPr>
        <p:txBody>
          <a:bodyPr lIns="92064" tIns="46033" rIns="92064" bIns="46033"/>
          <a:lstStyle/>
          <a:p>
            <a:pPr eaLnBrk="1" hangingPunct="1"/>
            <a:endParaRPr lang="en-GB"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C128DF-5647-4E93-9470-8D8DB42DB345}" type="slidenum">
              <a:rPr lang="en-US" smtClean="0"/>
              <a:pPr/>
              <a:t>98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C128DF-5647-4E93-9470-8D8DB42DB345}" type="slidenum">
              <a:rPr lang="en-US" smtClean="0"/>
              <a:pPr/>
              <a:t>99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C128DF-5647-4E93-9470-8D8DB42DB345}" type="slidenum">
              <a:rPr lang="en-US" smtClean="0"/>
              <a:pPr/>
              <a:t>100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C128DF-5647-4E93-9470-8D8DB42DB345}" type="slidenum">
              <a:rPr lang="en-US" smtClean="0"/>
              <a:pPr/>
              <a:t>101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031"/>
          <p:cNvSpPr>
            <a:spLocks noGrp="1" noChangeArrowheads="1"/>
          </p:cNvSpPr>
          <p:nvPr>
            <p:ph type="sldNum" sz="quarter" idx="5"/>
          </p:nvPr>
        </p:nvSpPr>
        <p:spPr>
          <a:noFill/>
        </p:spPr>
        <p:txBody>
          <a:bodyPr/>
          <a:lstStyle/>
          <a:p>
            <a:fld id="{4D35BFE5-FEF0-4165-B687-1B004046553F}" type="slidenum">
              <a:rPr lang="en-US" smtClean="0">
                <a:latin typeface="Arial" pitchFamily="34" charset="0"/>
              </a:rPr>
              <a:pPr/>
              <a:t>22</a:t>
            </a:fld>
            <a:endParaRPr lang="en-US" smtClean="0">
              <a:latin typeface="Arial" pitchFamily="3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381000" y="4343400"/>
            <a:ext cx="6172200" cy="4495800"/>
          </a:xfrm>
          <a:noFill/>
          <a:ln/>
        </p:spPr>
        <p:txBody>
          <a:bodyPr/>
          <a:lstStyle/>
          <a:p>
            <a:r>
              <a:rPr lang="en-US" sz="1600" b="1" u="sng" smtClean="0">
                <a:solidFill>
                  <a:srgbClr val="FF0000"/>
                </a:solidFill>
                <a:latin typeface="Arial" pitchFamily="34" charset="0"/>
              </a:rPr>
              <a:t>Set goals</a:t>
            </a:r>
            <a:r>
              <a:rPr lang="en-US" sz="1600" smtClean="0">
                <a:latin typeface="Arial" pitchFamily="34" charset="0"/>
              </a:rPr>
              <a:t> – not day to day but rather goals that answer at least a portion of the “where are we going” question and then are linked with other goals</a:t>
            </a:r>
          </a:p>
          <a:p>
            <a:endParaRPr lang="en-US" sz="1600" smtClean="0">
              <a:latin typeface="Arial" pitchFamily="34" charset="0"/>
            </a:endParaRPr>
          </a:p>
          <a:p>
            <a:r>
              <a:rPr lang="en-US" sz="1600" b="1" u="sng" smtClean="0">
                <a:solidFill>
                  <a:srgbClr val="FF0000"/>
                </a:solidFill>
                <a:latin typeface="Arial" pitchFamily="34" charset="0"/>
              </a:rPr>
              <a:t>Plans</a:t>
            </a:r>
            <a:r>
              <a:rPr lang="en-US" sz="1600" smtClean="0">
                <a:latin typeface="Arial" pitchFamily="34" charset="0"/>
              </a:rPr>
              <a:t> – Steps required</a:t>
            </a:r>
          </a:p>
          <a:p>
            <a:endParaRPr lang="en-US" sz="1600" smtClean="0">
              <a:latin typeface="Arial" pitchFamily="34" charset="0"/>
            </a:endParaRPr>
          </a:p>
          <a:p>
            <a:r>
              <a:rPr lang="en-US" sz="1600" b="1" u="sng" smtClean="0">
                <a:solidFill>
                  <a:srgbClr val="FF0000"/>
                </a:solidFill>
                <a:latin typeface="Arial" pitchFamily="34" charset="0"/>
              </a:rPr>
              <a:t>Review</a:t>
            </a:r>
            <a:r>
              <a:rPr lang="en-US" sz="1600" smtClean="0">
                <a:latin typeface="Arial" pitchFamily="34" charset="0"/>
              </a:rPr>
              <a:t> – make sure plan is working; Is corrective action necessary either in the plan or the execution?</a:t>
            </a:r>
          </a:p>
          <a:p>
            <a:endParaRPr lang="en-US" sz="1600" smtClean="0">
              <a:latin typeface="Arial" pitchFamily="34" charset="0"/>
            </a:endParaRPr>
          </a:p>
          <a:p>
            <a:pPr algn="ctr"/>
            <a:r>
              <a:rPr lang="en-US" sz="1800" b="1" u="sng" smtClean="0">
                <a:solidFill>
                  <a:srgbClr val="FF0000"/>
                </a:solidFill>
                <a:latin typeface="Arial" pitchFamily="34" charset="0"/>
              </a:rPr>
              <a:t>CAUTION</a:t>
            </a:r>
            <a:r>
              <a:rPr lang="en-US" sz="1800" b="1" smtClean="0">
                <a:solidFill>
                  <a:srgbClr val="FF0000"/>
                </a:solidFill>
                <a:latin typeface="Arial" pitchFamily="34" charset="0"/>
              </a:rPr>
              <a:t>: Don’t get locked into </a:t>
            </a:r>
            <a:r>
              <a:rPr lang="en-US" sz="1800" b="1" u="sng" smtClean="0">
                <a:solidFill>
                  <a:srgbClr val="FF0000"/>
                </a:solidFill>
                <a:latin typeface="Arial" pitchFamily="34" charset="0"/>
              </a:rPr>
              <a:t>PREDETERMINED</a:t>
            </a:r>
            <a:r>
              <a:rPr lang="en-US" sz="1800" b="1" smtClean="0">
                <a:solidFill>
                  <a:srgbClr val="FF0000"/>
                </a:solidFill>
                <a:latin typeface="Arial" pitchFamily="34" charset="0"/>
              </a:rPr>
              <a:t> behavior or sacrifice QUALITY to “MEET” goal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C128DF-5647-4E93-9470-8D8DB42DB345}" type="slidenum">
              <a:rPr lang="en-US" smtClean="0"/>
              <a:pPr/>
              <a:t>102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C128DF-5647-4E93-9470-8D8DB42DB345}" type="slidenum">
              <a:rPr lang="en-US" smtClean="0"/>
              <a:pPr/>
              <a:t>103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C128DF-5647-4E93-9470-8D8DB42DB345}" type="slidenum">
              <a:rPr lang="en-US" smtClean="0"/>
              <a:pPr/>
              <a:t>104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A610979C-7957-440C-AEB4-F3CE78FB37DC}" type="slidenum">
              <a:rPr lang="en-US" smtClean="0">
                <a:latin typeface="Arial" pitchFamily="34" charset="0"/>
              </a:rPr>
              <a:pPr/>
              <a:t>121</a:t>
            </a:fld>
            <a:endParaRPr lang="en-US" smtClean="0">
              <a:latin typeface="Arial" pitchFamily="34" charset="0"/>
            </a:endParaRPr>
          </a:p>
        </p:txBody>
      </p:sp>
      <p:sp>
        <p:nvSpPr>
          <p:cNvPr id="162819" name="Rectangle 2"/>
          <p:cNvSpPr>
            <a:spLocks noGrp="1" noRot="1" noChangeAspect="1" noChangeArrowheads="1" noTextEdit="1"/>
          </p:cNvSpPr>
          <p:nvPr>
            <p:ph type="sldImg"/>
          </p:nvPr>
        </p:nvSpPr>
        <p:spPr>
          <a:xfrm>
            <a:off x="1387475" y="549275"/>
            <a:ext cx="4083050" cy="3063875"/>
          </a:xfrm>
          <a:ln/>
        </p:spPr>
      </p:sp>
      <p:sp>
        <p:nvSpPr>
          <p:cNvPr id="162820" name="Rectangle 3"/>
          <p:cNvSpPr>
            <a:spLocks noGrp="1" noChangeArrowheads="1"/>
          </p:cNvSpPr>
          <p:nvPr>
            <p:ph type="body" idx="1"/>
          </p:nvPr>
        </p:nvSpPr>
        <p:spPr>
          <a:xfrm>
            <a:off x="411163" y="3932238"/>
            <a:ext cx="6035675" cy="4754562"/>
          </a:xfrm>
          <a:noFill/>
          <a:ln/>
        </p:spPr>
        <p:txBody>
          <a:bodyPr/>
          <a:lstStyle/>
          <a:p>
            <a:pPr eaLnBrk="1" hangingPunct="1"/>
            <a:endParaRPr lang="en-US"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DE20536-1EAE-4E2E-9472-6CAF458C34B5}" type="slidenum">
              <a:rPr lang="en-US" smtClean="0"/>
              <a:pPr>
                <a:defRPr/>
              </a:pPr>
              <a:t>127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62643718-9441-4891-AB5C-4CE8BB1D6404}" type="slidenum">
              <a:rPr lang="en-US" smtClean="0">
                <a:latin typeface="Arial" pitchFamily="34" charset="0"/>
              </a:rPr>
              <a:pPr/>
              <a:t>33</a:t>
            </a:fld>
            <a:endParaRPr lang="en-US" smtClean="0">
              <a:latin typeface="Arial" pitchFamily="34" charset="0"/>
            </a:endParaRPr>
          </a:p>
        </p:txBody>
      </p:sp>
      <p:sp>
        <p:nvSpPr>
          <p:cNvPr id="1484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637C16A-1E57-4406-A340-F771A705EC83}" type="slidenum">
              <a:rPr lang="en-US" sz="1200"/>
              <a:pPr algn="r"/>
              <a:t>33</a:t>
            </a:fld>
            <a:endParaRPr lang="en-US" sz="1200"/>
          </a:p>
        </p:txBody>
      </p:sp>
      <p:sp>
        <p:nvSpPr>
          <p:cNvPr id="148484" name="Rectangle 2"/>
          <p:cNvSpPr>
            <a:spLocks noGrp="1" noRot="1" noChangeAspect="1" noChangeArrowheads="1" noTextEdit="1"/>
          </p:cNvSpPr>
          <p:nvPr>
            <p:ph type="sldImg"/>
          </p:nvPr>
        </p:nvSpPr>
        <p:spPr>
          <a:ln/>
        </p:spPr>
      </p:sp>
      <p:sp>
        <p:nvSpPr>
          <p:cNvPr id="148485" name="Rectangle 3"/>
          <p:cNvSpPr>
            <a:spLocks noGrp="1" noChangeArrowheads="1"/>
          </p:cNvSpPr>
          <p:nvPr>
            <p:ph type="body" idx="1"/>
          </p:nvPr>
        </p:nvSpPr>
        <p:spPr>
          <a:xfrm>
            <a:off x="914400" y="4343400"/>
            <a:ext cx="5029200" cy="4114800"/>
          </a:xfrm>
          <a:noFill/>
          <a:ln/>
        </p:spPr>
        <p:txBody>
          <a:bodyPr/>
          <a:lstStyle/>
          <a:p>
            <a:endParaRPr lang="en-IN"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2238147E-B036-41AA-9C77-C95FFBE2F5B4}" type="slidenum">
              <a:rPr lang="en-US" smtClean="0">
                <a:latin typeface="Arial" pitchFamily="34" charset="0"/>
              </a:rPr>
              <a:pPr/>
              <a:t>35</a:t>
            </a:fld>
            <a:endParaRPr lang="en-US" smtClean="0">
              <a:latin typeface="Arial" pitchFamily="34" charset="0"/>
            </a:endParaRPr>
          </a:p>
        </p:txBody>
      </p:sp>
      <p:sp>
        <p:nvSpPr>
          <p:cNvPr id="150531" name="Slide Image Placeholder 1"/>
          <p:cNvSpPr>
            <a:spLocks noGrp="1" noRot="1" noChangeAspect="1" noTextEdit="1"/>
          </p:cNvSpPr>
          <p:nvPr>
            <p:ph type="sldImg"/>
          </p:nvPr>
        </p:nvSpPr>
        <p:spPr>
          <a:ln/>
        </p:spPr>
      </p:sp>
      <p:sp>
        <p:nvSpPr>
          <p:cNvPr id="150532" name="Notes Placeholder 2"/>
          <p:cNvSpPr>
            <a:spLocks noGrp="1"/>
          </p:cNvSpPr>
          <p:nvPr>
            <p:ph type="body" idx="1"/>
          </p:nvPr>
        </p:nvSpPr>
        <p:spPr>
          <a:noFill/>
          <a:ln/>
        </p:spPr>
        <p:txBody>
          <a:bodyPr/>
          <a:lstStyle/>
          <a:p>
            <a:endParaRPr lang="en-IN" smtClean="0">
              <a:latin typeface="Arial" pitchFamily="34" charset="0"/>
            </a:endParaRPr>
          </a:p>
        </p:txBody>
      </p:sp>
      <p:sp>
        <p:nvSpPr>
          <p:cNvPr id="15053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8CE6BA13-2298-4C70-BC50-6A2D7BA0F612}" type="slidenum">
              <a:rPr lang="en-US" sz="1200"/>
              <a:pPr algn="r"/>
              <a:t>35</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2FBB5B16-5705-459B-BE9F-C84E21809B8E}" type="slidenum">
              <a:rPr lang="en-US" smtClean="0">
                <a:latin typeface="Arial" pitchFamily="34" charset="0"/>
              </a:rPr>
              <a:pPr/>
              <a:t>36</a:t>
            </a:fld>
            <a:endParaRPr lang="en-US" smtClean="0">
              <a:latin typeface="Arial" pitchFamily="34" charset="0"/>
            </a:endParaRPr>
          </a:p>
        </p:txBody>
      </p:sp>
      <p:sp>
        <p:nvSpPr>
          <p:cNvPr id="151555" name="Slide Image Placeholder 1"/>
          <p:cNvSpPr>
            <a:spLocks noGrp="1" noRot="1" noChangeAspect="1" noTextEdit="1"/>
          </p:cNvSpPr>
          <p:nvPr>
            <p:ph type="sldImg"/>
          </p:nvPr>
        </p:nvSpPr>
        <p:spPr>
          <a:ln/>
        </p:spPr>
      </p:sp>
      <p:sp>
        <p:nvSpPr>
          <p:cNvPr id="151556" name="Notes Placeholder 2"/>
          <p:cNvSpPr>
            <a:spLocks noGrp="1"/>
          </p:cNvSpPr>
          <p:nvPr>
            <p:ph type="body" idx="1"/>
          </p:nvPr>
        </p:nvSpPr>
        <p:spPr>
          <a:noFill/>
          <a:ln/>
        </p:spPr>
        <p:txBody>
          <a:bodyPr/>
          <a:lstStyle/>
          <a:p>
            <a:endParaRPr lang="en-IN" smtClean="0">
              <a:latin typeface="Arial" pitchFamily="34" charset="0"/>
            </a:endParaRPr>
          </a:p>
        </p:txBody>
      </p:sp>
      <p:sp>
        <p:nvSpPr>
          <p:cNvPr id="151557"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1A5BE56-9B27-40E6-8AE3-24F92B878012}" type="slidenum">
              <a:rPr lang="en-US" sz="1200"/>
              <a:pPr algn="r"/>
              <a:t>36</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526FB3F-8392-4758-BA2C-238E9F1DD1A4}" type="slidenum">
              <a:rPr lang="en-US" smtClean="0">
                <a:latin typeface="Arial" pitchFamily="34" charset="0"/>
              </a:rPr>
              <a:pPr/>
              <a:t>37</a:t>
            </a:fld>
            <a:endParaRPr lang="en-US" smtClean="0">
              <a:latin typeface="Arial" pitchFamily="34" charset="0"/>
            </a:endParaRPr>
          </a:p>
        </p:txBody>
      </p:sp>
      <p:sp>
        <p:nvSpPr>
          <p:cNvPr id="152579" name="Slide Image Placeholder 1"/>
          <p:cNvSpPr>
            <a:spLocks noGrp="1" noRot="1" noChangeAspect="1" noTextEdit="1"/>
          </p:cNvSpPr>
          <p:nvPr>
            <p:ph type="sldImg"/>
          </p:nvPr>
        </p:nvSpPr>
        <p:spPr>
          <a:ln/>
        </p:spPr>
      </p:sp>
      <p:sp>
        <p:nvSpPr>
          <p:cNvPr id="152580" name="Notes Placeholder 2"/>
          <p:cNvSpPr>
            <a:spLocks noGrp="1"/>
          </p:cNvSpPr>
          <p:nvPr>
            <p:ph type="body" idx="1"/>
          </p:nvPr>
        </p:nvSpPr>
        <p:spPr>
          <a:noFill/>
          <a:ln/>
        </p:spPr>
        <p:txBody>
          <a:bodyPr/>
          <a:lstStyle/>
          <a:p>
            <a:endParaRPr lang="en-IN" smtClean="0">
              <a:latin typeface="Arial" pitchFamily="34" charset="0"/>
            </a:endParaRPr>
          </a:p>
        </p:txBody>
      </p:sp>
      <p:sp>
        <p:nvSpPr>
          <p:cNvPr id="15258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63D98948-53A9-455D-9302-128522D99A8E}" type="slidenum">
              <a:rPr lang="en-US" sz="1200"/>
              <a:pPr algn="r"/>
              <a:t>37</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57D6E506-B54E-4A3E-BBBF-B185C43E783A}" type="slidenum">
              <a:rPr lang="en-US" smtClean="0">
                <a:latin typeface="Arial" pitchFamily="34" charset="0"/>
              </a:rPr>
              <a:pPr/>
              <a:t>38</a:t>
            </a:fld>
            <a:endParaRPr lang="en-US" smtClean="0">
              <a:latin typeface="Arial" pitchFamily="34" charset="0"/>
            </a:endParaRPr>
          </a:p>
        </p:txBody>
      </p:sp>
      <p:sp>
        <p:nvSpPr>
          <p:cNvPr id="153603" name="Slide Image Placeholder 1"/>
          <p:cNvSpPr>
            <a:spLocks noGrp="1" noRot="1" noChangeAspect="1" noTextEdit="1"/>
          </p:cNvSpPr>
          <p:nvPr>
            <p:ph type="sldImg"/>
          </p:nvPr>
        </p:nvSpPr>
        <p:spPr>
          <a:ln/>
        </p:spPr>
      </p:sp>
      <p:sp>
        <p:nvSpPr>
          <p:cNvPr id="153604" name="Notes Placeholder 2"/>
          <p:cNvSpPr>
            <a:spLocks noGrp="1"/>
          </p:cNvSpPr>
          <p:nvPr>
            <p:ph type="body" idx="1"/>
          </p:nvPr>
        </p:nvSpPr>
        <p:spPr>
          <a:noFill/>
          <a:ln/>
        </p:spPr>
        <p:txBody>
          <a:bodyPr/>
          <a:lstStyle/>
          <a:p>
            <a:endParaRPr lang="en-IN" smtClean="0">
              <a:latin typeface="Arial" pitchFamily="34" charset="0"/>
            </a:endParaRPr>
          </a:p>
        </p:txBody>
      </p:sp>
      <p:sp>
        <p:nvSpPr>
          <p:cNvPr id="15360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A1CF58E1-A894-448E-A1A1-0F23A559D9DA}" type="slidenum">
              <a:rPr lang="en-US" sz="1200"/>
              <a:pPr algn="r"/>
              <a:t>38</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A914AE37-8FC6-447F-8375-E6FA2E608EC2}" type="slidenum">
              <a:rPr lang="en-US" smtClean="0">
                <a:latin typeface="Arial" pitchFamily="34" charset="0"/>
              </a:rPr>
              <a:pPr/>
              <a:t>39</a:t>
            </a:fld>
            <a:endParaRPr lang="en-US" smtClean="0">
              <a:latin typeface="Arial" pitchFamily="34" charset="0"/>
            </a:endParaRPr>
          </a:p>
        </p:txBody>
      </p:sp>
      <p:sp>
        <p:nvSpPr>
          <p:cNvPr id="154627" name="Slide Image Placeholder 1"/>
          <p:cNvSpPr>
            <a:spLocks noGrp="1" noRot="1" noChangeAspect="1" noTextEdit="1"/>
          </p:cNvSpPr>
          <p:nvPr>
            <p:ph type="sldImg"/>
          </p:nvPr>
        </p:nvSpPr>
        <p:spPr>
          <a:ln/>
        </p:spPr>
      </p:sp>
      <p:sp>
        <p:nvSpPr>
          <p:cNvPr id="154628" name="Notes Placeholder 2"/>
          <p:cNvSpPr>
            <a:spLocks noGrp="1"/>
          </p:cNvSpPr>
          <p:nvPr>
            <p:ph type="body" idx="1"/>
          </p:nvPr>
        </p:nvSpPr>
        <p:spPr>
          <a:noFill/>
          <a:ln/>
        </p:spPr>
        <p:txBody>
          <a:bodyPr/>
          <a:lstStyle/>
          <a:p>
            <a:endParaRPr lang="en-IN" smtClean="0">
              <a:latin typeface="Arial" pitchFamily="34" charset="0"/>
            </a:endParaRPr>
          </a:p>
        </p:txBody>
      </p:sp>
      <p:sp>
        <p:nvSpPr>
          <p:cNvPr id="15462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494BC211-4318-4834-A69B-D40A5F52BA41}" type="slidenum">
              <a:rPr lang="en-US" sz="1200"/>
              <a:pPr algn="r"/>
              <a:t>39</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endParaRPr lang="en-US"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a:defRPr/>
            </a:pPr>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pPr>
              <a:defRPr/>
            </a:pPr>
            <a:fld id="{F3218B85-A01E-4E70-A5F1-A3DB964B86BA}"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a:defRPr/>
            </a:pPr>
            <a:fld id="{A81393A6-1200-424C-90E2-7FFD6A4F28B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a:defRPr/>
            </a:pPr>
            <a:fld id="{2C8FB1AA-59AF-4AD1-AA3C-CC6BA5FA68F3}"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normAutofit/>
          </a:bodyPr>
          <a:lstStyle/>
          <a:p>
            <a:pPr lvl="0"/>
            <a:endParaRPr lang="en-US" noProof="0" smtClean="0"/>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a:xfrm>
            <a:off x="4379913" y="6408738"/>
            <a:ext cx="2351087" cy="365125"/>
          </a:xfrm>
          <a:prstGeom prst="rect">
            <a:avLst/>
          </a:prstGeom>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58E56310-3C0A-4E6C-B596-660720639BA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85800" y="6248400"/>
            <a:ext cx="1905000" cy="457200"/>
          </a:xfrm>
        </p:spPr>
        <p:txBody>
          <a:bodyPr/>
          <a:lstStyle>
            <a:lvl1pPr>
              <a:defRPr/>
            </a:lvl1pPr>
          </a:lstStyle>
          <a:p>
            <a:pPr>
              <a:defRPr/>
            </a:pPr>
            <a:endParaRPr lang="en-GB"/>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pPr>
              <a:defRPr/>
            </a:pPr>
            <a:endParaRPr lang="en-GB"/>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pPr>
              <a:defRPr/>
            </a:pPr>
            <a:fld id="{4845BBC3-9F27-4095-BDD0-7D8DD5EB51AC}"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a:defRPr/>
            </a:pPr>
            <a:fld id="{6BD88E01-EF76-43D4-A8E5-40EE16EED12B}" type="slidenum">
              <a:rPr lang="en-US" smtClean="0"/>
              <a:pPr>
                <a:defRPr/>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pPr>
              <a:defRPr/>
            </a:pPr>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pPr>
              <a:defRPr/>
            </a:pPr>
            <a:fld id="{57FF7D9D-2F68-4F37-950F-36D4FF82C9BE}" type="slidenum">
              <a:rPr lang="en-US" smtClean="0"/>
              <a:pPr>
                <a:defRPr/>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pPr>
              <a:defRPr/>
            </a:pPr>
            <a:fld id="{9D00CC37-5D07-4961-A506-BE948A57925E}" type="slidenum">
              <a:rPr lang="en-US" smtClean="0"/>
              <a:pPr>
                <a:defRPr/>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pPr>
              <a:defRPr/>
            </a:pPr>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pPr>
              <a:defRPr/>
            </a:pPr>
            <a:fld id="{358A1CCA-01F7-4A14-9139-8ACDD58B4B89}"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pPr>
              <a:defRPr/>
            </a:pPr>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pPr>
              <a:defRPr/>
            </a:pPr>
            <a:fld id="{5F8BEC39-D96E-42E6-9431-AB26123EDDAF}" type="slidenum">
              <a:rPr lang="en-US" smtClean="0"/>
              <a:pPr>
                <a:defRPr/>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pPr>
              <a:defRPr/>
            </a:pPr>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pPr>
              <a:defRPr/>
            </a:pPr>
            <a:fld id="{8C8F1065-D16F-4F69-915D-A5E58E898E8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pPr>
              <a:defRPr/>
            </a:pPr>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pPr>
              <a:defRPr/>
            </a:pPr>
            <a:fld id="{7C1AA520-E6FC-4821-BFB1-5EBBA35185B9}"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pPr>
              <a:defRPr/>
            </a:pPr>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pPr>
              <a:defRPr/>
            </a:pPr>
            <a:fld id="{BFAEA7D0-BA79-4396-97CF-2C82B00783F3}" type="slidenum">
              <a:rPr lang="en-US" smtClean="0"/>
              <a:pPr>
                <a:defRPr/>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5"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a:defRPr/>
            </a:pPr>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64C5EE56-C723-478C-828C-2482FE1A5616}"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 id="2147484143" r:id="rId12"/>
    <p:sldLayoutId id="2147484144" r:id="rId13"/>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6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85800" y="1143000"/>
            <a:ext cx="7772400" cy="2457450"/>
          </a:xfrm>
        </p:spPr>
        <p:txBody>
          <a:bodyPr>
            <a:normAutofit/>
          </a:bodyPr>
          <a:lstStyle/>
          <a:p>
            <a:pPr>
              <a:defRPr/>
            </a:pPr>
            <a:r>
              <a:rPr lang="en-US" sz="5400" dirty="0" smtClean="0">
                <a:solidFill>
                  <a:schemeClr val="tx1"/>
                </a:solidFill>
              </a:rPr>
              <a:t>PLANNING</a:t>
            </a:r>
            <a:r>
              <a:rPr lang="en-US" dirty="0" smtClean="0">
                <a:solidFill>
                  <a:schemeClr val="tx1"/>
                </a:solidFill>
              </a:rPr>
              <a:t> </a:t>
            </a:r>
            <a:br>
              <a:rPr lang="en-US" dirty="0" smtClean="0">
                <a:solidFill>
                  <a:schemeClr val="tx1"/>
                </a:solidFill>
              </a:rPr>
            </a:br>
            <a:r>
              <a:rPr lang="en-US" dirty="0" smtClean="0">
                <a:solidFill>
                  <a:schemeClr val="tx1"/>
                </a:solidFill>
              </a:rPr>
              <a:t/>
            </a:r>
            <a:br>
              <a:rPr lang="en-US" dirty="0" smtClean="0">
                <a:solidFill>
                  <a:schemeClr val="tx1"/>
                </a:solidFill>
              </a:rPr>
            </a:br>
            <a:r>
              <a:rPr lang="en-US" sz="2800" dirty="0" smtClean="0">
                <a:solidFill>
                  <a:schemeClr val="tx1"/>
                </a:solidFill>
              </a:rPr>
              <a:t>BY- CHINTAN PRAJAPATI</a:t>
            </a:r>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idx="1"/>
          </p:nvPr>
        </p:nvSpPr>
        <p:spPr>
          <a:xfrm>
            <a:off x="301625" y="1447800"/>
            <a:ext cx="8504238" cy="5181600"/>
          </a:xfrm>
        </p:spPr>
        <p:txBody>
          <a:bodyPr/>
          <a:lstStyle/>
          <a:p>
            <a:pPr eaLnBrk="1" hangingPunct="1">
              <a:buFont typeface="Wingdings" pitchFamily="2" charset="2"/>
              <a:buNone/>
            </a:pPr>
            <a:r>
              <a:rPr lang="en-US" sz="2800" dirty="0" smtClean="0">
                <a:solidFill>
                  <a:schemeClr val="tx2"/>
                </a:solidFill>
              </a:rPr>
              <a:t>Standing Plans:</a:t>
            </a:r>
          </a:p>
          <a:p>
            <a:pPr eaLnBrk="1" hangingPunct="1">
              <a:buFont typeface="Wingdings 2" pitchFamily="18" charset="2"/>
              <a:buNone/>
            </a:pPr>
            <a:r>
              <a:rPr lang="en-US" sz="2800" dirty="0" smtClean="0"/>
              <a:t>	An established set of decisions used by managers to deal with recurring or organizational activities, major types are policies, procedures, and rules.</a:t>
            </a:r>
          </a:p>
          <a:p>
            <a:pPr eaLnBrk="1" hangingPunct="1">
              <a:buFont typeface="Wingdings" pitchFamily="2" charset="2"/>
              <a:buChar char="Ø"/>
            </a:pPr>
            <a:r>
              <a:rPr lang="en-US" sz="2800" dirty="0" smtClean="0">
                <a:solidFill>
                  <a:schemeClr val="hlink"/>
                </a:solidFill>
              </a:rPr>
              <a:t>Policy:</a:t>
            </a:r>
          </a:p>
          <a:p>
            <a:pPr eaLnBrk="1" hangingPunct="1">
              <a:buFont typeface="Wingdings 2" pitchFamily="18" charset="2"/>
              <a:buNone/>
            </a:pPr>
            <a:r>
              <a:rPr lang="en-US" sz="2800" dirty="0" smtClean="0"/>
              <a:t>	 A standing plan that establishes general guidelines for decision making.</a:t>
            </a:r>
          </a:p>
          <a:p>
            <a:pPr eaLnBrk="1" hangingPunct="1">
              <a:buFont typeface="Wingdings" pitchFamily="2" charset="2"/>
              <a:buChar char="Ø"/>
            </a:pPr>
            <a:r>
              <a:rPr lang="en-US" sz="2800" dirty="0" smtClean="0">
                <a:solidFill>
                  <a:schemeClr val="hlink"/>
                </a:solidFill>
              </a:rPr>
              <a:t>Rules:</a:t>
            </a:r>
            <a:r>
              <a:rPr lang="en-US" sz="2800" dirty="0" smtClean="0"/>
              <a:t> </a:t>
            </a:r>
          </a:p>
          <a:p>
            <a:pPr eaLnBrk="1" hangingPunct="1">
              <a:buFont typeface="Wingdings 2" pitchFamily="18" charset="2"/>
              <a:buNone/>
            </a:pPr>
            <a:r>
              <a:rPr lang="en-US" sz="2800" dirty="0" smtClean="0"/>
              <a:t>	Standing plans that detail specific actions to be taken in a given situation.</a:t>
            </a:r>
          </a:p>
          <a:p>
            <a:pPr eaLnBrk="1" hangingPunct="1">
              <a:buFont typeface="Wingdings" pitchFamily="2" charset="2"/>
              <a:buChar char="Ø"/>
            </a:pPr>
            <a:endParaRPr lang="en-US" sz="2800" dirty="0" smtClean="0"/>
          </a:p>
        </p:txBody>
      </p:sp>
      <p:sp>
        <p:nvSpPr>
          <p:cNvPr id="4" name="Title 2"/>
          <p:cNvSpPr>
            <a:spLocks noGrp="1"/>
          </p:cNvSpPr>
          <p:nvPr>
            <p:ph type="title"/>
          </p:nvPr>
        </p:nvSpPr>
        <p:spPr/>
        <p:txBody>
          <a:bodyPr/>
          <a:lstStyle/>
          <a:p>
            <a:pPr eaLnBrk="1" fontAlgn="auto" hangingPunct="1">
              <a:spcAft>
                <a:spcPts val="0"/>
              </a:spcAft>
              <a:defRPr/>
            </a:pPr>
            <a:r>
              <a:rPr lang="en-US" dirty="0" smtClean="0"/>
              <a:t>Types of Plan</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0"/>
            <a:ext cx="8763000" cy="2362200"/>
          </a:xfrm>
        </p:spPr>
        <p:txBody>
          <a:bodyPr>
            <a:normAutofit/>
          </a:bodyPr>
          <a:lstStyle/>
          <a:p>
            <a:pPr algn="just"/>
            <a:r>
              <a:rPr lang="en-US" sz="3200" dirty="0" smtClean="0">
                <a:latin typeface="Eras Demi ITC" pitchFamily="34" charset="0"/>
              </a:rPr>
              <a:t>Number of factor affecting planning considering the place of the factors. Some factors are internal and some are external</a:t>
            </a:r>
            <a:r>
              <a:rPr lang="en-US" sz="4000" dirty="0" smtClean="0"/>
              <a:t/>
            </a:r>
            <a:br>
              <a:rPr lang="en-US" sz="4000" dirty="0" smtClean="0"/>
            </a:br>
            <a:endParaRPr lang="en-US" sz="4000" dirty="0">
              <a:solidFill>
                <a:srgbClr val="002060"/>
              </a:solidFill>
            </a:endParaRPr>
          </a:p>
        </p:txBody>
      </p:sp>
      <p:sp>
        <p:nvSpPr>
          <p:cNvPr id="4" name="Flowchart: Sequential Access Storage 3"/>
          <p:cNvSpPr/>
          <p:nvPr/>
        </p:nvSpPr>
        <p:spPr>
          <a:xfrm>
            <a:off x="1447800" y="3733800"/>
            <a:ext cx="2743200" cy="1371600"/>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Economic</a:t>
            </a:r>
            <a:endParaRPr lang="en-US" sz="3200" dirty="0"/>
          </a:p>
        </p:txBody>
      </p:sp>
      <p:sp>
        <p:nvSpPr>
          <p:cNvPr id="6" name="Flowchart: Sequential Access Storage 5"/>
          <p:cNvSpPr/>
          <p:nvPr/>
        </p:nvSpPr>
        <p:spPr>
          <a:xfrm>
            <a:off x="4724400" y="3733800"/>
            <a:ext cx="2743200" cy="1371600"/>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Political-legal</a:t>
            </a:r>
            <a:endParaRPr lang="en-US" sz="3200" dirty="0"/>
          </a:p>
        </p:txBody>
      </p:sp>
      <p:sp>
        <p:nvSpPr>
          <p:cNvPr id="7" name="Flowchart: Sequential Access Storage 6"/>
          <p:cNvSpPr/>
          <p:nvPr/>
        </p:nvSpPr>
        <p:spPr>
          <a:xfrm>
            <a:off x="6019800" y="5257800"/>
            <a:ext cx="3124200" cy="1371600"/>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competitive</a:t>
            </a:r>
            <a:endParaRPr lang="en-US" sz="3200" dirty="0"/>
          </a:p>
        </p:txBody>
      </p:sp>
      <p:sp>
        <p:nvSpPr>
          <p:cNvPr id="8" name="Flowchart: Sequential Access Storage 7"/>
          <p:cNvSpPr/>
          <p:nvPr/>
        </p:nvSpPr>
        <p:spPr>
          <a:xfrm>
            <a:off x="3048000" y="5257800"/>
            <a:ext cx="2743200" cy="1371600"/>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Socio-cultural</a:t>
            </a:r>
            <a:endParaRPr lang="en-US" sz="3200" dirty="0"/>
          </a:p>
        </p:txBody>
      </p:sp>
      <p:sp>
        <p:nvSpPr>
          <p:cNvPr id="9" name="Flowchart: Sequential Access Storage 8"/>
          <p:cNvSpPr/>
          <p:nvPr/>
        </p:nvSpPr>
        <p:spPr>
          <a:xfrm>
            <a:off x="0" y="5257800"/>
            <a:ext cx="2895600" cy="1371600"/>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technological</a:t>
            </a:r>
            <a:endParaRPr lang="en-US" sz="3200" dirty="0"/>
          </a:p>
        </p:txBody>
      </p:sp>
      <p:sp>
        <p:nvSpPr>
          <p:cNvPr id="10" name="TextBox 9"/>
          <p:cNvSpPr txBox="1"/>
          <p:nvPr/>
        </p:nvSpPr>
        <p:spPr>
          <a:xfrm>
            <a:off x="685800" y="2362200"/>
            <a:ext cx="7391400" cy="707886"/>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4000" dirty="0" smtClean="0">
                <a:solidFill>
                  <a:srgbClr val="002060"/>
                </a:solidFill>
                <a:latin typeface="Bauhaus 93" pitchFamily="82" charset="0"/>
              </a:rPr>
              <a:t>THE EXTERNAL factor are:</a:t>
            </a:r>
            <a:endParaRPr lang="en-US" sz="4000" dirty="0">
              <a:latin typeface="Bauhaus 93" pitchFamily="82"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86000"/>
            <a:ext cx="4572000" cy="2800767"/>
          </a:xfrm>
          <a:prstGeom prst="rect">
            <a:avLst/>
          </a:prstGeom>
          <a:noFill/>
        </p:spPr>
        <p:txBody>
          <a:bodyPr wrap="square" rtlCol="0">
            <a:spAutoFit/>
          </a:bodyPr>
          <a:lstStyle/>
          <a:p>
            <a:r>
              <a:rPr lang="en-US" sz="3200" u="sng" dirty="0" smtClean="0">
                <a:solidFill>
                  <a:srgbClr val="7030A0"/>
                </a:solidFill>
                <a:latin typeface="Algerian" pitchFamily="82" charset="0"/>
              </a:rPr>
              <a:t>Social cultural factor</a:t>
            </a:r>
            <a:r>
              <a:rPr lang="en-US" sz="3200" dirty="0" smtClean="0">
                <a:solidFill>
                  <a:srgbClr val="7030A0"/>
                </a:solidFill>
                <a:latin typeface="Algerian" pitchFamily="82" charset="0"/>
              </a:rPr>
              <a:t>:</a:t>
            </a:r>
          </a:p>
          <a:p>
            <a:pPr>
              <a:buFont typeface="Wingdings" pitchFamily="2" charset="2"/>
              <a:buChar char="v"/>
            </a:pPr>
            <a:r>
              <a:rPr lang="en-US" sz="2800" dirty="0" smtClean="0">
                <a:latin typeface="Eras Demi ITC" pitchFamily="34" charset="0"/>
              </a:rPr>
              <a:t>Acceptance of new products</a:t>
            </a:r>
          </a:p>
          <a:p>
            <a:pPr>
              <a:buFont typeface="Wingdings" pitchFamily="2" charset="2"/>
              <a:buChar char="v"/>
            </a:pPr>
            <a:r>
              <a:rPr lang="en-US" sz="2800" dirty="0" smtClean="0">
                <a:latin typeface="Eras Demi ITC" pitchFamily="34" charset="0"/>
              </a:rPr>
              <a:t>Change in lifestyle of people</a:t>
            </a:r>
            <a:endParaRPr lang="en-US" sz="2800" dirty="0">
              <a:latin typeface="Eras Demi ITC" pitchFamily="34" charset="0"/>
            </a:endParaRPr>
          </a:p>
        </p:txBody>
      </p:sp>
      <p:sp>
        <p:nvSpPr>
          <p:cNvPr id="5" name="TextBox 4"/>
          <p:cNvSpPr txBox="1"/>
          <p:nvPr/>
        </p:nvSpPr>
        <p:spPr>
          <a:xfrm>
            <a:off x="0" y="0"/>
            <a:ext cx="3962400" cy="2185214"/>
          </a:xfrm>
          <a:prstGeom prst="rect">
            <a:avLst/>
          </a:prstGeom>
          <a:noFill/>
        </p:spPr>
        <p:txBody>
          <a:bodyPr wrap="square" rtlCol="0">
            <a:spAutoFit/>
          </a:bodyPr>
          <a:lstStyle/>
          <a:p>
            <a:r>
              <a:rPr lang="en-US" sz="3600" u="sng" dirty="0" smtClean="0">
                <a:solidFill>
                  <a:srgbClr val="7030A0"/>
                </a:solidFill>
                <a:latin typeface="Algerian" pitchFamily="82" charset="0"/>
              </a:rPr>
              <a:t>Economical factor</a:t>
            </a:r>
            <a:r>
              <a:rPr lang="en-US" sz="3600" dirty="0" smtClean="0">
                <a:solidFill>
                  <a:srgbClr val="7030A0"/>
                </a:solidFill>
                <a:latin typeface="Algerian" pitchFamily="82" charset="0"/>
              </a:rPr>
              <a:t>:</a:t>
            </a:r>
            <a:r>
              <a:rPr lang="en-US" sz="3600" dirty="0" smtClean="0">
                <a:latin typeface="Algerian" pitchFamily="82" charset="0"/>
              </a:rPr>
              <a:t/>
            </a:r>
            <a:br>
              <a:rPr lang="en-US" sz="3600" dirty="0" smtClean="0">
                <a:latin typeface="Algerian" pitchFamily="82" charset="0"/>
              </a:rPr>
            </a:br>
            <a:r>
              <a:rPr lang="en-US" sz="3600" dirty="0" smtClean="0">
                <a:latin typeface="Algerian" pitchFamily="82" charset="0"/>
              </a:rPr>
              <a:t> </a:t>
            </a:r>
            <a:r>
              <a:rPr lang="en-US" sz="2800" dirty="0" smtClean="0">
                <a:latin typeface="Arial Rounded MT Bold" pitchFamily="34" charset="0"/>
              </a:rPr>
              <a:t>   Infrastructure</a:t>
            </a:r>
            <a:br>
              <a:rPr lang="en-US" sz="2800" dirty="0" smtClean="0">
                <a:latin typeface="Arial Rounded MT Bold" pitchFamily="34" charset="0"/>
              </a:rPr>
            </a:br>
            <a:r>
              <a:rPr lang="en-US" sz="2800" dirty="0" smtClean="0">
                <a:latin typeface="Arial Rounded MT Bold" pitchFamily="34" charset="0"/>
              </a:rPr>
              <a:t>   Raw material</a:t>
            </a:r>
            <a:endParaRPr lang="en-US" sz="2800" dirty="0">
              <a:latin typeface="Arial Rounded MT Bold" pitchFamily="34" charset="0"/>
            </a:endParaRPr>
          </a:p>
        </p:txBody>
      </p:sp>
      <p:sp>
        <p:nvSpPr>
          <p:cNvPr id="7" name="TextBox 6"/>
          <p:cNvSpPr txBox="1"/>
          <p:nvPr/>
        </p:nvSpPr>
        <p:spPr>
          <a:xfrm>
            <a:off x="4191000" y="0"/>
            <a:ext cx="4953000" cy="1938992"/>
          </a:xfrm>
          <a:prstGeom prst="rect">
            <a:avLst/>
          </a:prstGeom>
          <a:noFill/>
        </p:spPr>
        <p:txBody>
          <a:bodyPr wrap="square" rtlCol="0">
            <a:spAutoFit/>
          </a:bodyPr>
          <a:lstStyle/>
          <a:p>
            <a:r>
              <a:rPr lang="en-US" sz="3600" u="sng" dirty="0" smtClean="0">
                <a:solidFill>
                  <a:srgbClr val="7030A0"/>
                </a:solidFill>
                <a:latin typeface="Algerian" pitchFamily="82" charset="0"/>
              </a:rPr>
              <a:t>Political  factor</a:t>
            </a:r>
            <a:r>
              <a:rPr lang="en-US" sz="3600" dirty="0" smtClean="0">
                <a:solidFill>
                  <a:srgbClr val="7030A0"/>
                </a:solidFill>
                <a:latin typeface="Algerian" pitchFamily="82" charset="0"/>
              </a:rPr>
              <a:t>:</a:t>
            </a:r>
          </a:p>
          <a:p>
            <a:pPr>
              <a:buFont typeface="Wingdings" pitchFamily="2" charset="2"/>
              <a:buChar char="v"/>
            </a:pPr>
            <a:r>
              <a:rPr lang="en-US" sz="2800" dirty="0" smtClean="0">
                <a:latin typeface="Arial Rounded MT Bold" pitchFamily="34" charset="0"/>
              </a:rPr>
              <a:t>Law relating to business</a:t>
            </a:r>
          </a:p>
          <a:p>
            <a:pPr>
              <a:buFont typeface="Wingdings" pitchFamily="2" charset="2"/>
              <a:buChar char="v"/>
            </a:pPr>
            <a:r>
              <a:rPr lang="en-US" sz="2800" dirty="0" smtClean="0">
                <a:latin typeface="Arial Rounded MT Bold" pitchFamily="34" charset="0"/>
              </a:rPr>
              <a:t>Political interference in business</a:t>
            </a:r>
            <a:endParaRPr lang="en-US" sz="2800" dirty="0">
              <a:latin typeface="Arial Rounded MT Bold" pitchFamily="34" charset="0"/>
            </a:endParaRPr>
          </a:p>
        </p:txBody>
      </p:sp>
      <p:sp>
        <p:nvSpPr>
          <p:cNvPr id="9" name="TextBox 8"/>
          <p:cNvSpPr txBox="1"/>
          <p:nvPr/>
        </p:nvSpPr>
        <p:spPr>
          <a:xfrm>
            <a:off x="4343400" y="1981200"/>
            <a:ext cx="4800600" cy="2431435"/>
          </a:xfrm>
          <a:prstGeom prst="rect">
            <a:avLst/>
          </a:prstGeom>
          <a:noFill/>
        </p:spPr>
        <p:txBody>
          <a:bodyPr wrap="square" rtlCol="0">
            <a:spAutoFit/>
          </a:bodyPr>
          <a:lstStyle/>
          <a:p>
            <a:r>
              <a:rPr lang="en-US" sz="3200" u="sng" dirty="0" smtClean="0">
                <a:solidFill>
                  <a:srgbClr val="7030A0"/>
                </a:solidFill>
                <a:latin typeface="Algerian" pitchFamily="82" charset="0"/>
              </a:rPr>
              <a:t>Competitive factor</a:t>
            </a:r>
            <a:r>
              <a:rPr lang="en-US" sz="3200" dirty="0" smtClean="0">
                <a:solidFill>
                  <a:srgbClr val="7030A0"/>
                </a:solidFill>
                <a:latin typeface="Algerian" pitchFamily="82" charset="0"/>
              </a:rPr>
              <a:t>:</a:t>
            </a:r>
          </a:p>
          <a:p>
            <a:pPr>
              <a:buFont typeface="Wingdings" pitchFamily="2" charset="2"/>
              <a:buChar char="v"/>
            </a:pPr>
            <a:r>
              <a:rPr lang="en-US" sz="2400" dirty="0" smtClean="0">
                <a:latin typeface="Arial Rounded MT Bold" pitchFamily="34" charset="0"/>
              </a:rPr>
              <a:t>Strength &amp; weakness of competitor</a:t>
            </a:r>
          </a:p>
          <a:p>
            <a:pPr>
              <a:buFont typeface="Wingdings" pitchFamily="2" charset="2"/>
              <a:buChar char="v"/>
            </a:pPr>
            <a:r>
              <a:rPr lang="en-US" sz="2400" dirty="0" smtClean="0">
                <a:latin typeface="Arial Rounded MT Bold" pitchFamily="34" charset="0"/>
              </a:rPr>
              <a:t>Price change by competitor</a:t>
            </a:r>
          </a:p>
          <a:p>
            <a:pPr>
              <a:buFont typeface="Wingdings" pitchFamily="2" charset="2"/>
              <a:buChar char="v"/>
            </a:pPr>
            <a:r>
              <a:rPr lang="en-US" sz="2400" dirty="0" smtClean="0">
                <a:latin typeface="Arial Rounded MT Bold" pitchFamily="34" charset="0"/>
              </a:rPr>
              <a:t>Product feature of competitor</a:t>
            </a:r>
            <a:endParaRPr lang="en-US" sz="2400" dirty="0">
              <a:latin typeface="Arial Rounded MT Bold" pitchFamily="34" charset="0"/>
            </a:endParaRPr>
          </a:p>
        </p:txBody>
      </p:sp>
      <p:pic>
        <p:nvPicPr>
          <p:cNvPr id="1026" name="Picture 2" descr="F:\My Pictures\office-politic-1.jpg"/>
          <p:cNvPicPr>
            <a:picLocks noChangeAspect="1" noChangeArrowheads="1"/>
          </p:cNvPicPr>
          <p:nvPr/>
        </p:nvPicPr>
        <p:blipFill>
          <a:blip r:embed="rId3" cstate="print"/>
          <a:srcRect/>
          <a:stretch>
            <a:fillRect/>
          </a:stretch>
        </p:blipFill>
        <p:spPr bwMode="auto">
          <a:xfrm>
            <a:off x="4419600" y="4419600"/>
            <a:ext cx="4419600" cy="2286000"/>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7467600" cy="1508105"/>
          </a:xfrm>
          <a:prstGeom prst="rect">
            <a:avLst/>
          </a:prstGeom>
          <a:noFill/>
        </p:spPr>
        <p:txBody>
          <a:bodyPr wrap="square" rtlCol="0">
            <a:spAutoFit/>
          </a:bodyPr>
          <a:lstStyle/>
          <a:p>
            <a:r>
              <a:rPr lang="en-US" sz="3600" u="sng" dirty="0" smtClean="0">
                <a:solidFill>
                  <a:schemeClr val="accent1">
                    <a:lumMod val="75000"/>
                  </a:schemeClr>
                </a:solidFill>
                <a:latin typeface="Algerian" pitchFamily="82" charset="0"/>
              </a:rPr>
              <a:t>The  internal  factor  are</a:t>
            </a:r>
            <a:r>
              <a:rPr lang="en-US" sz="3600" dirty="0" smtClean="0">
                <a:solidFill>
                  <a:schemeClr val="accent1">
                    <a:lumMod val="75000"/>
                  </a:schemeClr>
                </a:solidFill>
              </a:rPr>
              <a:t>:</a:t>
            </a:r>
          </a:p>
          <a:p>
            <a:r>
              <a:rPr lang="en-US" sz="2800" dirty="0" smtClean="0">
                <a:latin typeface="Aharoni" pitchFamily="2" charset="-79"/>
                <a:cs typeface="Aharoni" pitchFamily="2" charset="-79"/>
              </a:rPr>
              <a:t>Organization structure</a:t>
            </a:r>
          </a:p>
          <a:p>
            <a:r>
              <a:rPr lang="en-US" sz="2800" dirty="0" smtClean="0">
                <a:latin typeface="Aharoni" pitchFamily="2" charset="-79"/>
                <a:cs typeface="Aharoni" pitchFamily="2" charset="-79"/>
              </a:rPr>
              <a:t>Management System </a:t>
            </a:r>
            <a:endParaRPr lang="en-US" sz="2800" i="1" dirty="0">
              <a:latin typeface="Aharoni" pitchFamily="2" charset="-79"/>
              <a:cs typeface="Aharoni" pitchFamily="2" charset="-79"/>
            </a:endParaRPr>
          </a:p>
        </p:txBody>
      </p:sp>
      <p:sp>
        <p:nvSpPr>
          <p:cNvPr id="5" name="Rectangle 3"/>
          <p:cNvSpPr txBox="1">
            <a:spLocks noChangeArrowheads="1"/>
          </p:cNvSpPr>
          <p:nvPr/>
        </p:nvSpPr>
        <p:spPr>
          <a:xfrm>
            <a:off x="609600" y="1828800"/>
            <a:ext cx="7339013" cy="4114800"/>
          </a:xfrm>
          <a:prstGeom prst="rect">
            <a:avLst/>
          </a:prstGeom>
        </p:spPr>
        <p:txBody>
          <a:bodyPr/>
          <a:lstStyle/>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Research and Development</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Production</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Operations</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Procurement</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Marketing </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Products</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Human Resources</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Financial Resources</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Organization Image </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Organization Climate and Change </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dirty="0" smtClean="0">
                <a:ln>
                  <a:noFill/>
                </a:ln>
                <a:effectLst/>
                <a:uLnTx/>
                <a:uFillTx/>
                <a:latin typeface="Comic Sans MS" pitchFamily="66" charset="0"/>
              </a:rPr>
              <a:t>Relations with the customer </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smtClean="0">
              <a:ln>
                <a:noFill/>
              </a:ln>
              <a:solidFill>
                <a:srgbClr val="66FFFF"/>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
            <a:ext cx="9144000" cy="8863965"/>
          </a:xfrm>
          <a:prstGeom prst="rect">
            <a:avLst/>
          </a:prstGeom>
          <a:noFill/>
        </p:spPr>
        <p:txBody>
          <a:bodyPr wrap="square" rtlCol="0">
            <a:spAutoFit/>
          </a:bodyPr>
          <a:lstStyle/>
          <a:p>
            <a:r>
              <a:rPr lang="en-US" sz="3600" b="1" dirty="0" smtClean="0">
                <a:latin typeface="Aharoni" pitchFamily="2" charset="-79"/>
                <a:cs typeface="Aharoni" pitchFamily="2" charset="-79"/>
              </a:rPr>
              <a:t>Controllable premises are:-</a:t>
            </a:r>
          </a:p>
          <a:p>
            <a:pPr algn="just"/>
            <a:r>
              <a:rPr lang="en-US" sz="3200" dirty="0" smtClean="0">
                <a:latin typeface="Agency FB" pitchFamily="34" charset="0"/>
              </a:rPr>
              <a:t>Controllable premises are those that can be controlled by an organization’s actions. This are mostly internal like: organizational policies, structure, system, process</a:t>
            </a:r>
            <a:r>
              <a:rPr lang="en-US" sz="2400" dirty="0" smtClean="0"/>
              <a:t>.</a:t>
            </a:r>
          </a:p>
          <a:p>
            <a:endParaRPr lang="en-US" sz="2400" dirty="0" smtClean="0"/>
          </a:p>
          <a:p>
            <a:r>
              <a:rPr lang="en-US" sz="4000" dirty="0" smtClean="0">
                <a:latin typeface="Aharoni" pitchFamily="2" charset="-79"/>
                <a:cs typeface="Aharoni" pitchFamily="2" charset="-79"/>
              </a:rPr>
              <a:t>Uncontrollable premises are:-</a:t>
            </a:r>
          </a:p>
          <a:p>
            <a:r>
              <a:rPr lang="en-US" sz="3200" dirty="0" smtClean="0">
                <a:latin typeface="Agency FB" pitchFamily="34" charset="0"/>
              </a:rPr>
              <a:t>Its those which dose not controlled by organization. And those are mostly external factor like: Economic growth, Innovation by competitor, taxation policy of government.</a:t>
            </a:r>
          </a:p>
          <a:p>
            <a:r>
              <a:rPr lang="en-US" sz="2800" dirty="0" smtClean="0">
                <a:latin typeface="Agency FB" pitchFamily="34" charset="0"/>
              </a:rPr>
              <a:t>  </a:t>
            </a:r>
          </a:p>
          <a:p>
            <a:endParaRPr lang="en-US" sz="2800" dirty="0" smtClean="0">
              <a:latin typeface="Agency FB" pitchFamily="34" charset="0"/>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1026" name="Picture 2" descr="F:\My Pictures\program_planning.jpg"/>
          <p:cNvPicPr>
            <a:picLocks noChangeAspect="1" noChangeArrowheads="1"/>
          </p:cNvPicPr>
          <p:nvPr/>
        </p:nvPicPr>
        <p:blipFill>
          <a:blip r:embed="rId3" cstate="print"/>
          <a:srcRect/>
          <a:stretch>
            <a:fillRect/>
          </a:stretch>
        </p:blipFill>
        <p:spPr bwMode="auto">
          <a:xfrm>
            <a:off x="0" y="4648200"/>
            <a:ext cx="9144000" cy="2209800"/>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457200"/>
            <a:ext cx="7696200" cy="707886"/>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TANGIBLE  PREMISES:</a:t>
            </a:r>
            <a:endPar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TextBox 3"/>
          <p:cNvSpPr txBox="1"/>
          <p:nvPr/>
        </p:nvSpPr>
        <p:spPr>
          <a:xfrm>
            <a:off x="533400" y="1447800"/>
            <a:ext cx="8229600" cy="1815882"/>
          </a:xfrm>
          <a:prstGeom prst="rect">
            <a:avLst/>
          </a:prstGeom>
          <a:noFill/>
        </p:spPr>
        <p:txBody>
          <a:bodyPr wrap="square" rtlCol="0">
            <a:spAutoFit/>
          </a:bodyPr>
          <a:lstStyle/>
          <a:p>
            <a:pPr algn="just"/>
            <a:r>
              <a:rPr lang="en-US" sz="2800" dirty="0" smtClean="0">
                <a:latin typeface="Comic Sans MS" pitchFamily="66" charset="0"/>
              </a:rPr>
              <a:t>Tangible premises are those which can be expressed in Quantitative terms like monetary unit, unit of product, labour hour, machine hour. </a:t>
            </a:r>
          </a:p>
          <a:p>
            <a:r>
              <a:rPr lang="en-US" sz="2800" dirty="0" smtClean="0">
                <a:latin typeface="Comic Sans MS" pitchFamily="66" charset="0"/>
              </a:rPr>
              <a:t>		</a:t>
            </a:r>
            <a:r>
              <a:rPr lang="en-US" sz="2800" dirty="0" err="1" smtClean="0">
                <a:latin typeface="Comic Sans MS" pitchFamily="66" charset="0"/>
              </a:rPr>
              <a:t>e.g</a:t>
            </a:r>
            <a:r>
              <a:rPr lang="en-US" sz="2800" dirty="0" smtClean="0">
                <a:latin typeface="Comic Sans MS" pitchFamily="66" charset="0"/>
              </a:rPr>
              <a:t>:-- sales forecasting.</a:t>
            </a:r>
            <a:endParaRPr lang="en-US" sz="2800" dirty="0">
              <a:latin typeface="Comic Sans MS" pitchFamily="66" charset="0"/>
            </a:endParaRPr>
          </a:p>
        </p:txBody>
      </p:sp>
      <p:sp>
        <p:nvSpPr>
          <p:cNvPr id="7" name="TextBox 6"/>
          <p:cNvSpPr txBox="1"/>
          <p:nvPr/>
        </p:nvSpPr>
        <p:spPr>
          <a:xfrm>
            <a:off x="457200" y="4191000"/>
            <a:ext cx="8153400" cy="1384995"/>
          </a:xfrm>
          <a:prstGeom prst="rect">
            <a:avLst/>
          </a:prstGeom>
          <a:noFill/>
        </p:spPr>
        <p:txBody>
          <a:bodyPr wrap="square" rtlCol="0">
            <a:spAutoFit/>
          </a:bodyPr>
          <a:lstStyle/>
          <a:p>
            <a:pPr algn="just"/>
            <a:r>
              <a:rPr lang="en-US" sz="2800" dirty="0" smtClean="0">
                <a:latin typeface="Comic Sans MS" pitchFamily="66" charset="0"/>
              </a:rPr>
              <a:t>The intangible premises are Qualitative in nature and can not translate into quantity.</a:t>
            </a:r>
          </a:p>
          <a:p>
            <a:r>
              <a:rPr lang="en-US" sz="2800" dirty="0" smtClean="0">
                <a:latin typeface="Comic Sans MS" pitchFamily="66" charset="0"/>
              </a:rPr>
              <a:t>		</a:t>
            </a:r>
            <a:r>
              <a:rPr lang="en-US" sz="2800" dirty="0" err="1" smtClean="0">
                <a:latin typeface="Comic Sans MS" pitchFamily="66" charset="0"/>
              </a:rPr>
              <a:t>e.g</a:t>
            </a:r>
            <a:r>
              <a:rPr lang="en-US" sz="2800" dirty="0" smtClean="0">
                <a:latin typeface="Comic Sans MS" pitchFamily="66" charset="0"/>
              </a:rPr>
              <a:t>:---  image of the company.</a:t>
            </a:r>
            <a:endParaRPr lang="en-US" sz="2800" dirty="0">
              <a:latin typeface="Comic Sans MS" pitchFamily="66" charset="0"/>
            </a:endParaRPr>
          </a:p>
        </p:txBody>
      </p:sp>
      <p:sp>
        <p:nvSpPr>
          <p:cNvPr id="8" name="TextBox 7"/>
          <p:cNvSpPr txBox="1"/>
          <p:nvPr/>
        </p:nvSpPr>
        <p:spPr>
          <a:xfrm>
            <a:off x="609600" y="3429000"/>
            <a:ext cx="6324600" cy="646331"/>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3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INTANGIBLE PREMISES:</a:t>
            </a:r>
            <a:endParaRPr lang="en-US" sz="3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2209800"/>
          </a:xfrm>
        </p:spPr>
        <p:txBody>
          <a:bodyPr/>
          <a:lstStyle/>
          <a:p>
            <a:pPr algn="just"/>
            <a:r>
              <a:rPr lang="en-US" b="1" dirty="0" smtClean="0"/>
              <a:t>“Business Forecasting refers to the statistical analysis of the past and current movement in the given time series so as to obtain clues about the future patterns of those movements.”</a:t>
            </a:r>
          </a:p>
        </p:txBody>
      </p:sp>
      <p:sp>
        <p:nvSpPr>
          <p:cNvPr id="3" name="Title 2"/>
          <p:cNvSpPr>
            <a:spLocks noGrp="1"/>
          </p:cNvSpPr>
          <p:nvPr>
            <p:ph type="title"/>
          </p:nvPr>
        </p:nvSpPr>
        <p:spPr>
          <a:xfrm>
            <a:off x="381000" y="152400"/>
            <a:ext cx="8229600" cy="868362"/>
          </a:xfrm>
        </p:spPr>
        <p:txBody>
          <a:bodyPr/>
          <a:lstStyle/>
          <a:p>
            <a:r>
              <a:rPr lang="en-US" dirty="0" smtClean="0"/>
              <a:t>FORECASTING</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635691"/>
          </a:xfrm>
        </p:spPr>
        <p:txBody>
          <a:bodyPr>
            <a:normAutofit lnSpcReduction="10000"/>
          </a:bodyPr>
          <a:lstStyle/>
          <a:p>
            <a:pPr algn="just"/>
            <a:r>
              <a:rPr lang="en-US" dirty="0" smtClean="0"/>
              <a:t>The making of forecasts and their review by managers compel thinking ahead and looking to the future.</a:t>
            </a:r>
          </a:p>
          <a:p>
            <a:pPr algn="just">
              <a:buNone/>
            </a:pPr>
            <a:endParaRPr lang="en-US" dirty="0" smtClean="0"/>
          </a:p>
          <a:p>
            <a:r>
              <a:rPr lang="en-US" b="1" dirty="0" smtClean="0"/>
              <a:t>Areas of Forecasting:</a:t>
            </a:r>
          </a:p>
          <a:p>
            <a:pPr algn="just">
              <a:buNone/>
            </a:pPr>
            <a:r>
              <a:rPr lang="en-US" dirty="0" smtClean="0"/>
              <a:t>	Economic Developments</a:t>
            </a:r>
          </a:p>
          <a:p>
            <a:pPr algn="just">
              <a:buNone/>
            </a:pPr>
            <a:r>
              <a:rPr lang="en-US" dirty="0" smtClean="0"/>
              <a:t>	Technological Forecasts</a:t>
            </a:r>
          </a:p>
          <a:p>
            <a:pPr algn="just">
              <a:buNone/>
            </a:pPr>
            <a:r>
              <a:rPr lang="en-US" dirty="0" smtClean="0"/>
              <a:t>	Competition Forecasts</a:t>
            </a:r>
          </a:p>
          <a:p>
            <a:pPr algn="just">
              <a:buNone/>
            </a:pPr>
            <a:r>
              <a:rPr lang="en-US" dirty="0" smtClean="0"/>
              <a:t>	Social Forecasts</a:t>
            </a:r>
          </a:p>
          <a:p>
            <a:pPr algn="just">
              <a:buNone/>
            </a:pPr>
            <a:r>
              <a:rPr lang="en-US" dirty="0" smtClean="0"/>
              <a:t>	Other Forecasts</a:t>
            </a:r>
          </a:p>
          <a:p>
            <a:pPr>
              <a:buNone/>
            </a:pPr>
            <a:r>
              <a:rPr lang="en-US" dirty="0" smtClean="0"/>
              <a:t>	</a:t>
            </a:r>
          </a:p>
          <a:p>
            <a:endParaRPr lang="en-US" dirty="0"/>
          </a:p>
        </p:txBody>
      </p:sp>
      <p:sp>
        <p:nvSpPr>
          <p:cNvPr id="3" name="Title 2"/>
          <p:cNvSpPr>
            <a:spLocks noGrp="1"/>
          </p:cNvSpPr>
          <p:nvPr>
            <p:ph type="title"/>
          </p:nvPr>
        </p:nvSpPr>
        <p:spPr/>
        <p:txBody>
          <a:bodyPr/>
          <a:lstStyle/>
          <a:p>
            <a:r>
              <a:rPr lang="en-US" dirty="0" smtClean="0"/>
              <a:t>Values and Areas of forecasting</a:t>
            </a: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8200"/>
            <a:ext cx="8229600" cy="5486400"/>
          </a:xfrm>
        </p:spPr>
        <p:txBody>
          <a:bodyPr>
            <a:normAutofit lnSpcReduction="10000"/>
          </a:bodyPr>
          <a:lstStyle/>
          <a:p>
            <a:pPr algn="just"/>
            <a:r>
              <a:rPr lang="en-US" dirty="0" smtClean="0"/>
              <a:t>Delphi Technique is developed by </a:t>
            </a:r>
            <a:r>
              <a:rPr lang="en-US" dirty="0" err="1" smtClean="0"/>
              <a:t>Oalf</a:t>
            </a:r>
            <a:r>
              <a:rPr lang="en-US" dirty="0" smtClean="0"/>
              <a:t> </a:t>
            </a:r>
            <a:r>
              <a:rPr lang="en-US" dirty="0" err="1" smtClean="0"/>
              <a:t>Helmer</a:t>
            </a:r>
            <a:r>
              <a:rPr lang="en-US" dirty="0" smtClean="0"/>
              <a:t> and his colleges, has a degree of scientific respectability and acceptance.</a:t>
            </a:r>
          </a:p>
          <a:p>
            <a:pPr marL="623887" indent="-514350" algn="just">
              <a:buAutoNum type="arabicPeriod"/>
            </a:pPr>
            <a:r>
              <a:rPr lang="en-US" dirty="0" smtClean="0"/>
              <a:t>A panel of experts on a particular problem area is selected, usually from both inside and outside the organization.</a:t>
            </a:r>
          </a:p>
          <a:p>
            <a:pPr marL="623887" indent="-514350" algn="just">
              <a:buAutoNum type="arabicPeriod"/>
            </a:pPr>
            <a:r>
              <a:rPr lang="en-US" dirty="0" smtClean="0"/>
              <a:t>This experts are asked to make a forecast as to what they think will happen and when in various areas of new discoveries or developments.</a:t>
            </a:r>
          </a:p>
          <a:p>
            <a:pPr marL="623887" indent="-514350" algn="just">
              <a:buAutoNum type="arabicPeriod"/>
            </a:pPr>
            <a:r>
              <a:rPr lang="en-US" dirty="0" smtClean="0"/>
              <a:t>The answers are compiled, and the composite results are fed back to the panel members.</a:t>
            </a:r>
          </a:p>
          <a:p>
            <a:pPr algn="just"/>
            <a:endParaRPr lang="en-US" dirty="0"/>
          </a:p>
        </p:txBody>
      </p:sp>
      <p:sp>
        <p:nvSpPr>
          <p:cNvPr id="3" name="Title 2"/>
          <p:cNvSpPr>
            <a:spLocks noGrp="1"/>
          </p:cNvSpPr>
          <p:nvPr>
            <p:ph type="title"/>
          </p:nvPr>
        </p:nvSpPr>
        <p:spPr>
          <a:xfrm>
            <a:off x="457200" y="0"/>
            <a:ext cx="8229600" cy="960438"/>
          </a:xfrm>
        </p:spPr>
        <p:txBody>
          <a:bodyPr>
            <a:noAutofit/>
          </a:bodyPr>
          <a:lstStyle/>
          <a:p>
            <a:r>
              <a:rPr lang="en-US" sz="3200" dirty="0" smtClean="0"/>
              <a:t>Forecasting With The Delphi Technique</a:t>
            </a:r>
            <a:endParaRPr lang="en-US" sz="3200"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016500"/>
          </a:xfrm>
        </p:spPr>
        <p:txBody>
          <a:bodyPr/>
          <a:lstStyle/>
          <a:p>
            <a:pPr>
              <a:buNone/>
            </a:pPr>
            <a:endParaRPr lang="en-US" dirty="0" smtClean="0"/>
          </a:p>
          <a:p>
            <a:pPr algn="just">
              <a:buNone/>
            </a:pPr>
            <a:r>
              <a:rPr lang="en-US" dirty="0" smtClean="0"/>
              <a:t>4. With this information at hand, further estimates of the future are made.</a:t>
            </a:r>
          </a:p>
          <a:p>
            <a:pPr algn="just">
              <a:buNone/>
            </a:pPr>
            <a:endParaRPr lang="en-US" dirty="0" smtClean="0"/>
          </a:p>
          <a:p>
            <a:pPr algn="just">
              <a:buNone/>
            </a:pPr>
            <a:r>
              <a:rPr lang="en-US" dirty="0" smtClean="0"/>
              <a:t>5. This process may be repeated several times.</a:t>
            </a:r>
          </a:p>
          <a:p>
            <a:pPr algn="just">
              <a:buNone/>
            </a:pPr>
            <a:endParaRPr lang="en-US" dirty="0" smtClean="0"/>
          </a:p>
          <a:p>
            <a:pPr algn="just">
              <a:buNone/>
            </a:pPr>
            <a:r>
              <a:rPr lang="en-US" dirty="0" smtClean="0"/>
              <a:t>6. When a convergence of opinion begins to evolve, the results are then used as an acceptable forecast.</a:t>
            </a:r>
            <a:endParaRPr lang="en-US" dirty="0"/>
          </a:p>
        </p:txBody>
      </p:sp>
      <p:sp>
        <p:nvSpPr>
          <p:cNvPr id="3" name="Title 2"/>
          <p:cNvSpPr>
            <a:spLocks noGrp="1"/>
          </p:cNvSpPr>
          <p:nvPr>
            <p:ph type="title"/>
          </p:nvPr>
        </p:nvSpPr>
        <p:spPr>
          <a:xfrm>
            <a:off x="533400" y="228600"/>
            <a:ext cx="8229600" cy="808038"/>
          </a:xfrm>
        </p:spPr>
        <p:txBody>
          <a:bodyPr>
            <a:noAutofit/>
          </a:bodyPr>
          <a:lstStyle/>
          <a:p>
            <a:r>
              <a:rPr lang="en-US" sz="3200" dirty="0" smtClean="0"/>
              <a:t>Forecasting With The Delphi Technique</a:t>
            </a:r>
            <a:endParaRPr lang="en-US" sz="3200"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p:cNvSpPr>
            <a:spLocks noGrp="1" noChangeArrowheads="1"/>
          </p:cNvSpPr>
          <p:nvPr>
            <p:ph type="ctrTitle"/>
          </p:nvPr>
        </p:nvSpPr>
        <p:spPr>
          <a:xfrm>
            <a:off x="457200" y="0"/>
            <a:ext cx="7772400" cy="1089025"/>
          </a:xfrm>
        </p:spPr>
        <p:txBody>
          <a:bodyPr/>
          <a:lstStyle/>
          <a:p>
            <a:pPr algn="l" eaLnBrk="1" fontAlgn="auto" hangingPunct="1">
              <a:spcAft>
                <a:spcPts val="0"/>
              </a:spcAft>
              <a:defRPr/>
            </a:pPr>
            <a:r>
              <a:rPr lang="en-US" dirty="0" smtClean="0"/>
              <a:t>DECISION MAKING</a:t>
            </a:r>
          </a:p>
        </p:txBody>
      </p:sp>
      <p:sp>
        <p:nvSpPr>
          <p:cNvPr id="98307" name="Rectangle 3"/>
          <p:cNvSpPr>
            <a:spLocks noGrp="1" noChangeArrowheads="1"/>
          </p:cNvSpPr>
          <p:nvPr>
            <p:ph type="subTitle" idx="1"/>
          </p:nvPr>
        </p:nvSpPr>
        <p:spPr>
          <a:xfrm>
            <a:off x="533400" y="990600"/>
            <a:ext cx="8229600" cy="4114800"/>
          </a:xfrm>
        </p:spPr>
        <p:txBody>
          <a:bodyPr/>
          <a:lstStyle/>
          <a:p>
            <a:pPr marR="0" algn="just" eaLnBrk="1" hangingPunct="1">
              <a:lnSpc>
                <a:spcPct val="90000"/>
              </a:lnSpc>
              <a:buFont typeface="Wingdings 2" pitchFamily="18" charset="2"/>
              <a:buNone/>
            </a:pPr>
            <a:r>
              <a:rPr lang="en-US" sz="2800" dirty="0" smtClean="0"/>
              <a:t>Decision making can be defined as the selection of a course of action amongst all possible alternatives; it is at the core of planning.</a:t>
            </a:r>
          </a:p>
          <a:p>
            <a:pPr marR="0" algn="just" eaLnBrk="1" hangingPunct="1">
              <a:lnSpc>
                <a:spcPct val="90000"/>
              </a:lnSpc>
              <a:buFont typeface="Wingdings 2" pitchFamily="18" charset="2"/>
              <a:buNone/>
            </a:pPr>
            <a:endParaRPr lang="en-US" sz="2800" dirty="0" smtClean="0"/>
          </a:p>
          <a:p>
            <a:pPr marR="0" algn="just" eaLnBrk="1" hangingPunct="1">
              <a:lnSpc>
                <a:spcPct val="90000"/>
              </a:lnSpc>
              <a:buFont typeface="Wingdings 2" pitchFamily="18" charset="2"/>
              <a:buNone/>
            </a:pPr>
            <a:r>
              <a:rPr lang="en-US" sz="2800" dirty="0" smtClean="0"/>
              <a:t>Decision making is the process of reducing gap between the existing situation and desired situation through solving problem and making use of opportunities.</a:t>
            </a:r>
          </a:p>
          <a:p>
            <a:pPr marR="0" algn="just" eaLnBrk="1" hangingPunct="1">
              <a:lnSpc>
                <a:spcPct val="90000"/>
              </a:lnSpc>
              <a:buFont typeface="Wingdings 2" pitchFamily="18" charset="2"/>
              <a:buNone/>
            </a:pPr>
            <a:endParaRPr lang="en-US" sz="2800" dirty="0" smtClean="0"/>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anim calcmode="lin" valueType="num">
                                      <p:cBhvr>
                                        <p:cTn id="7" dur="1000" fill="hold"/>
                                        <p:tgtEl>
                                          <p:spTgt spid="98307">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8307">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830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98307">
                                            <p:txEl>
                                              <p:pRg st="2" end="2"/>
                                            </p:txEl>
                                          </p:spTgt>
                                        </p:tgtEl>
                                        <p:attrNameLst>
                                          <p:attrName>style.visibility</p:attrName>
                                        </p:attrNameLst>
                                      </p:cBhvr>
                                      <p:to>
                                        <p:strVal val="visible"/>
                                      </p:to>
                                    </p:set>
                                    <p:anim calcmode="lin" valueType="num">
                                      <p:cBhvr>
                                        <p:cTn id="14" dur="1000" fill="hold"/>
                                        <p:tgtEl>
                                          <p:spTgt spid="98307">
                                            <p:txEl>
                                              <p:pRg st="2" end="2"/>
                                            </p:txEl>
                                          </p:spTgt>
                                        </p:tgtEl>
                                        <p:attrNameLst>
                                          <p:attrName>ppt_w</p:attrName>
                                        </p:attrNameLst>
                                      </p:cBhvr>
                                      <p:tavLst>
                                        <p:tav tm="0">
                                          <p:val>
                                            <p:strVal val="#ppt_w*0.70"/>
                                          </p:val>
                                        </p:tav>
                                        <p:tav tm="100000">
                                          <p:val>
                                            <p:strVal val="#ppt_w"/>
                                          </p:val>
                                        </p:tav>
                                      </p:tavLst>
                                    </p:anim>
                                    <p:anim calcmode="lin" valueType="num">
                                      <p:cBhvr>
                                        <p:cTn id="15" dur="1000" fill="hold"/>
                                        <p:tgtEl>
                                          <p:spTgt spid="98307">
                                            <p:txEl>
                                              <p:pRg st="2" end="2"/>
                                            </p:txEl>
                                          </p:spTgt>
                                        </p:tgtEl>
                                        <p:attrNameLst>
                                          <p:attrName>ppt_h</p:attrName>
                                        </p:attrNameLst>
                                      </p:cBhvr>
                                      <p:tavLst>
                                        <p:tav tm="0">
                                          <p:val>
                                            <p:strVal val="#ppt_h"/>
                                          </p:val>
                                        </p:tav>
                                        <p:tav tm="100000">
                                          <p:val>
                                            <p:strVal val="#ppt_h"/>
                                          </p:val>
                                        </p:tav>
                                      </p:tavLst>
                                    </p:anim>
                                    <p:animEffect transition="in" filter="fade">
                                      <p:cBhvr>
                                        <p:cTn id="16" dur="1000"/>
                                        <p:tgtEl>
                                          <p:spTgt spid="983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p:txBody>
          <a:bodyPr/>
          <a:lstStyle/>
          <a:p>
            <a:pPr eaLnBrk="1" hangingPunct="1">
              <a:buFont typeface="Wingdings" pitchFamily="2" charset="2"/>
              <a:buChar char="Ø"/>
            </a:pPr>
            <a:r>
              <a:rPr lang="en-US" sz="2400" smtClean="0">
                <a:solidFill>
                  <a:schemeClr val="hlink"/>
                </a:solidFill>
              </a:rPr>
              <a:t>Procedure:</a:t>
            </a:r>
            <a:r>
              <a:rPr lang="en-US" sz="2400" smtClean="0"/>
              <a:t> </a:t>
            </a:r>
          </a:p>
          <a:p>
            <a:pPr eaLnBrk="1" hangingPunct="1">
              <a:buFont typeface="Wingdings 2" pitchFamily="18" charset="2"/>
              <a:buNone/>
            </a:pPr>
            <a:r>
              <a:rPr lang="en-US" sz="2400" smtClean="0"/>
              <a:t>	A standing plan that contains detailed guidelines for handling organizational actions that occur regularly.</a:t>
            </a:r>
          </a:p>
          <a:p>
            <a:pPr eaLnBrk="1" hangingPunct="1">
              <a:buFont typeface="Wingdings 2" pitchFamily="18" charset="2"/>
              <a:buNone/>
            </a:pPr>
            <a:r>
              <a:rPr lang="en-US" sz="2400" smtClean="0"/>
              <a:t>	</a:t>
            </a:r>
            <a:endParaRPr lang="en-US" smtClean="0"/>
          </a:p>
        </p:txBody>
      </p:sp>
      <p:sp>
        <p:nvSpPr>
          <p:cNvPr id="2" name="Title 1"/>
          <p:cNvSpPr>
            <a:spLocks noGrp="1"/>
          </p:cNvSpPr>
          <p:nvPr>
            <p:ph type="title"/>
          </p:nvPr>
        </p:nvSpPr>
        <p:spPr/>
        <p:txBody>
          <a:bodyPr/>
          <a:lstStyle/>
          <a:p>
            <a:pPr eaLnBrk="1" fontAlgn="auto" hangingPunct="1">
              <a:spcAft>
                <a:spcPts val="0"/>
              </a:spcAft>
              <a:defRPr/>
            </a:pPr>
            <a:r>
              <a:rPr lang="en-US" dirty="0" smtClean="0"/>
              <a:t>Types of Plan</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2100262"/>
          </a:xfrm>
        </p:spPr>
        <p:txBody>
          <a:bodyPr>
            <a:normAutofit lnSpcReduction="10000"/>
          </a:bodyPr>
          <a:lstStyle/>
          <a:p>
            <a:r>
              <a:rPr lang="en-US" dirty="0" smtClean="0"/>
              <a:t>There are basically two kinds of decision that managers called upon to make: </a:t>
            </a:r>
          </a:p>
          <a:p>
            <a:pPr>
              <a:buNone/>
            </a:pPr>
            <a:r>
              <a:rPr lang="en-US" b="1" dirty="0" smtClean="0"/>
              <a:t>	</a:t>
            </a:r>
          </a:p>
          <a:p>
            <a:pPr>
              <a:buNone/>
            </a:pPr>
            <a:r>
              <a:rPr lang="en-US" b="1" dirty="0" smtClean="0"/>
              <a:t>	Programmed Decision and Non-Programmed Decision</a:t>
            </a:r>
          </a:p>
          <a:p>
            <a:endParaRPr lang="en-US" dirty="0" smtClean="0"/>
          </a:p>
        </p:txBody>
      </p:sp>
      <p:sp>
        <p:nvSpPr>
          <p:cNvPr id="3" name="Title 2"/>
          <p:cNvSpPr>
            <a:spLocks noGrp="1"/>
          </p:cNvSpPr>
          <p:nvPr>
            <p:ph type="title"/>
          </p:nvPr>
        </p:nvSpPr>
        <p:spPr/>
        <p:txBody>
          <a:bodyPr>
            <a:normAutofit/>
          </a:bodyPr>
          <a:lstStyle/>
          <a:p>
            <a:pPr algn="ctr"/>
            <a:r>
              <a:rPr lang="en-US" sz="3200" dirty="0" smtClean="0"/>
              <a:t>Programmed and Non-Programmed Decisions</a:t>
            </a:r>
            <a:endParaRPr lang="en-US" sz="32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dirty="0" smtClean="0"/>
              <a:t>Programmed vs. Non-programmed </a:t>
            </a:r>
            <a:br>
              <a:rPr lang="en-US" sz="3200" dirty="0" smtClean="0"/>
            </a:br>
            <a:r>
              <a:rPr lang="en-US" sz="3200" dirty="0" smtClean="0"/>
              <a:t>Decisions</a:t>
            </a:r>
            <a:endParaRPr lang="en-US" sz="2800" dirty="0"/>
          </a:p>
        </p:txBody>
      </p:sp>
      <p:grpSp>
        <p:nvGrpSpPr>
          <p:cNvPr id="38" name="Group 37"/>
          <p:cNvGrpSpPr/>
          <p:nvPr/>
        </p:nvGrpSpPr>
        <p:grpSpPr>
          <a:xfrm>
            <a:off x="457200" y="1752600"/>
            <a:ext cx="8001000" cy="3313331"/>
            <a:chOff x="381000" y="1371600"/>
            <a:chExt cx="8001000" cy="3313331"/>
          </a:xfrm>
        </p:grpSpPr>
        <p:cxnSp>
          <p:nvCxnSpPr>
            <p:cNvPr id="19" name="Straight Connector 18"/>
            <p:cNvCxnSpPr/>
            <p:nvPr/>
          </p:nvCxnSpPr>
          <p:spPr>
            <a:xfrm>
              <a:off x="2362200" y="4343400"/>
              <a:ext cx="1066800" cy="1588"/>
            </a:xfrm>
            <a:prstGeom prst="line">
              <a:avLst/>
            </a:prstGeom>
          </p:spPr>
          <p:style>
            <a:lnRef idx="1">
              <a:schemeClr val="dk1"/>
            </a:lnRef>
            <a:fillRef idx="0">
              <a:schemeClr val="dk1"/>
            </a:fillRef>
            <a:effectRef idx="0">
              <a:schemeClr val="dk1"/>
            </a:effectRef>
            <a:fontRef idx="minor">
              <a:schemeClr val="tx1"/>
            </a:fontRef>
          </p:style>
        </p:cxnSp>
        <p:grpSp>
          <p:nvGrpSpPr>
            <p:cNvPr id="37" name="Group 36"/>
            <p:cNvGrpSpPr/>
            <p:nvPr/>
          </p:nvGrpSpPr>
          <p:grpSpPr>
            <a:xfrm>
              <a:off x="381000" y="1371600"/>
              <a:ext cx="8001000" cy="3313331"/>
              <a:chOff x="228600" y="1371600"/>
              <a:chExt cx="8001000" cy="3313331"/>
            </a:xfrm>
          </p:grpSpPr>
          <p:sp>
            <p:nvSpPr>
              <p:cNvPr id="6" name="Rounded Rectangle 5"/>
              <p:cNvSpPr/>
              <p:nvPr/>
            </p:nvSpPr>
            <p:spPr>
              <a:xfrm>
                <a:off x="3124200" y="2209800"/>
                <a:ext cx="2057400" cy="2209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p:cNvSpPr/>
              <p:nvPr/>
            </p:nvSpPr>
            <p:spPr>
              <a:xfrm>
                <a:off x="228600" y="2057400"/>
                <a:ext cx="1905000" cy="2438400"/>
              </a:xfrm>
              <a:prstGeom prst="triangle">
                <a:avLst/>
              </a:prstGeom>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562600" y="2133600"/>
                <a:ext cx="2590800" cy="236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2" name="Straight Connector 11"/>
              <p:cNvCxnSpPr/>
              <p:nvPr/>
            </p:nvCxnSpPr>
            <p:spPr>
              <a:xfrm>
                <a:off x="5715000" y="2286000"/>
                <a:ext cx="2286000" cy="2057400"/>
              </a:xfrm>
              <a:prstGeom prst="line">
                <a:avLst/>
              </a:prstGeom>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rot="16200000" flipH="1">
                <a:off x="3162300" y="2400300"/>
                <a:ext cx="2057400" cy="182880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1143000" y="2286000"/>
                <a:ext cx="2057400" cy="1588"/>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990600" y="1371600"/>
                <a:ext cx="2209800" cy="584775"/>
              </a:xfrm>
              <a:prstGeom prst="rect">
                <a:avLst/>
              </a:prstGeom>
              <a:noFill/>
            </p:spPr>
            <p:txBody>
              <a:bodyPr wrap="square" rtlCol="0">
                <a:spAutoFit/>
              </a:bodyPr>
              <a:lstStyle/>
              <a:p>
                <a:pPr algn="ctr"/>
                <a:r>
                  <a:rPr lang="en-US" sz="1600" b="1" dirty="0" smtClean="0"/>
                  <a:t>Organizational </a:t>
                </a:r>
              </a:p>
              <a:p>
                <a:pPr algn="ctr"/>
                <a:r>
                  <a:rPr lang="en-US" sz="1600" b="1" dirty="0" smtClean="0"/>
                  <a:t>Level</a:t>
                </a:r>
                <a:endParaRPr lang="en-US" sz="1600" b="1" dirty="0"/>
              </a:p>
            </p:txBody>
          </p:sp>
          <p:sp>
            <p:nvSpPr>
              <p:cNvPr id="23" name="Rectangle 22"/>
              <p:cNvSpPr/>
              <p:nvPr/>
            </p:nvSpPr>
            <p:spPr>
              <a:xfrm>
                <a:off x="3124200" y="1524000"/>
                <a:ext cx="2286000" cy="646331"/>
              </a:xfrm>
              <a:prstGeom prst="rect">
                <a:avLst/>
              </a:prstGeom>
            </p:spPr>
            <p:txBody>
              <a:bodyPr wrap="square">
                <a:spAutoFit/>
              </a:bodyPr>
              <a:lstStyle/>
              <a:p>
                <a:pPr algn="ctr"/>
                <a:r>
                  <a:rPr lang="en-US" b="1" dirty="0" smtClean="0"/>
                  <a:t>Nature of </a:t>
                </a:r>
              </a:p>
              <a:p>
                <a:pPr algn="ctr"/>
                <a:r>
                  <a:rPr lang="en-US" b="1" dirty="0" smtClean="0"/>
                  <a:t>Problems</a:t>
                </a:r>
                <a:endParaRPr lang="en-US" b="1" dirty="0"/>
              </a:p>
            </p:txBody>
          </p:sp>
          <p:sp>
            <p:nvSpPr>
              <p:cNvPr id="24" name="Rectangle 23"/>
              <p:cNvSpPr/>
              <p:nvPr/>
            </p:nvSpPr>
            <p:spPr>
              <a:xfrm>
                <a:off x="5791200" y="1447800"/>
                <a:ext cx="2209800" cy="584775"/>
              </a:xfrm>
              <a:prstGeom prst="rect">
                <a:avLst/>
              </a:prstGeom>
            </p:spPr>
            <p:txBody>
              <a:bodyPr wrap="square">
                <a:spAutoFit/>
              </a:bodyPr>
              <a:lstStyle/>
              <a:p>
                <a:pPr algn="ctr"/>
                <a:r>
                  <a:rPr lang="en-US" sz="1600" b="1" dirty="0" smtClean="0"/>
                  <a:t>Nature of </a:t>
                </a:r>
              </a:p>
              <a:p>
                <a:pPr algn="ctr"/>
                <a:r>
                  <a:rPr lang="en-US" sz="1600" b="1" dirty="0" smtClean="0"/>
                  <a:t>Decision making</a:t>
                </a:r>
                <a:endParaRPr lang="en-US" sz="1600" b="1" dirty="0"/>
              </a:p>
            </p:txBody>
          </p:sp>
          <p:sp>
            <p:nvSpPr>
              <p:cNvPr id="25" name="Rectangle 24"/>
              <p:cNvSpPr/>
              <p:nvPr/>
            </p:nvSpPr>
            <p:spPr>
              <a:xfrm>
                <a:off x="762000" y="1981200"/>
                <a:ext cx="2590800" cy="646331"/>
              </a:xfrm>
              <a:prstGeom prst="rect">
                <a:avLst/>
              </a:prstGeom>
            </p:spPr>
            <p:txBody>
              <a:bodyPr wrap="square">
                <a:spAutoFit/>
              </a:bodyPr>
              <a:lstStyle/>
              <a:p>
                <a:pPr algn="ctr"/>
                <a:r>
                  <a:rPr lang="en-US" b="1" dirty="0" smtClean="0"/>
                  <a:t>Highest </a:t>
                </a:r>
              </a:p>
              <a:p>
                <a:pPr algn="ctr"/>
                <a:r>
                  <a:rPr lang="en-US" b="1" dirty="0" smtClean="0"/>
                  <a:t>Level</a:t>
                </a:r>
                <a:endParaRPr lang="en-US" b="1" dirty="0"/>
              </a:p>
            </p:txBody>
          </p:sp>
          <p:sp>
            <p:nvSpPr>
              <p:cNvPr id="26" name="Rectangle 25"/>
              <p:cNvSpPr/>
              <p:nvPr/>
            </p:nvSpPr>
            <p:spPr>
              <a:xfrm>
                <a:off x="1828800" y="4038600"/>
                <a:ext cx="1752600" cy="646331"/>
              </a:xfrm>
              <a:prstGeom prst="rect">
                <a:avLst/>
              </a:prstGeom>
            </p:spPr>
            <p:txBody>
              <a:bodyPr wrap="square">
                <a:spAutoFit/>
              </a:bodyPr>
              <a:lstStyle/>
              <a:p>
                <a:pPr algn="ctr"/>
                <a:r>
                  <a:rPr lang="en-US" b="1" dirty="0" smtClean="0"/>
                  <a:t>Lowest </a:t>
                </a:r>
              </a:p>
              <a:p>
                <a:pPr algn="ctr"/>
                <a:r>
                  <a:rPr lang="en-US" b="1" dirty="0" smtClean="0"/>
                  <a:t>Level</a:t>
                </a:r>
                <a:endParaRPr lang="en-US" b="1" dirty="0"/>
              </a:p>
            </p:txBody>
          </p:sp>
          <p:sp>
            <p:nvSpPr>
              <p:cNvPr id="29" name="Rectangle 28"/>
              <p:cNvSpPr/>
              <p:nvPr/>
            </p:nvSpPr>
            <p:spPr>
              <a:xfrm>
                <a:off x="3124200" y="2209800"/>
                <a:ext cx="2438400" cy="369332"/>
              </a:xfrm>
              <a:prstGeom prst="rect">
                <a:avLst/>
              </a:prstGeom>
            </p:spPr>
            <p:txBody>
              <a:bodyPr wrap="square">
                <a:spAutoFit/>
              </a:bodyPr>
              <a:lstStyle/>
              <a:p>
                <a:pPr algn="ctr"/>
                <a:r>
                  <a:rPr lang="en-US" b="1" dirty="0" smtClean="0"/>
                  <a:t>Unstructured</a:t>
                </a:r>
              </a:p>
            </p:txBody>
          </p:sp>
          <p:sp>
            <p:nvSpPr>
              <p:cNvPr id="30" name="Rectangle 29"/>
              <p:cNvSpPr/>
              <p:nvPr/>
            </p:nvSpPr>
            <p:spPr>
              <a:xfrm>
                <a:off x="3200400" y="3886200"/>
                <a:ext cx="1326004" cy="369332"/>
              </a:xfrm>
              <a:prstGeom prst="rect">
                <a:avLst/>
              </a:prstGeom>
            </p:spPr>
            <p:txBody>
              <a:bodyPr wrap="none">
                <a:spAutoFit/>
              </a:bodyPr>
              <a:lstStyle/>
              <a:p>
                <a:pPr algn="ctr"/>
                <a:r>
                  <a:rPr lang="en-US" b="1" dirty="0" smtClean="0"/>
                  <a:t>structured</a:t>
                </a:r>
              </a:p>
            </p:txBody>
          </p:sp>
          <p:sp>
            <p:nvSpPr>
              <p:cNvPr id="31" name="Rectangle 30"/>
              <p:cNvSpPr/>
              <p:nvPr/>
            </p:nvSpPr>
            <p:spPr>
              <a:xfrm>
                <a:off x="6172200" y="2133600"/>
                <a:ext cx="2057400" cy="923330"/>
              </a:xfrm>
              <a:prstGeom prst="rect">
                <a:avLst/>
              </a:prstGeom>
            </p:spPr>
            <p:txBody>
              <a:bodyPr wrap="square">
                <a:spAutoFit/>
              </a:bodyPr>
              <a:lstStyle/>
              <a:p>
                <a:pPr algn="ctr"/>
                <a:r>
                  <a:rPr lang="en-US" b="1" dirty="0" smtClean="0"/>
                  <a:t>Non –Programmed</a:t>
                </a:r>
              </a:p>
              <a:p>
                <a:pPr algn="ctr"/>
                <a:r>
                  <a:rPr lang="en-US" b="1" dirty="0" smtClean="0"/>
                  <a:t>Decisions</a:t>
                </a:r>
              </a:p>
            </p:txBody>
          </p:sp>
          <p:sp>
            <p:nvSpPr>
              <p:cNvPr id="32" name="Rectangle 31"/>
              <p:cNvSpPr/>
              <p:nvPr/>
            </p:nvSpPr>
            <p:spPr>
              <a:xfrm>
                <a:off x="5715000" y="3886200"/>
                <a:ext cx="1672253" cy="646331"/>
              </a:xfrm>
              <a:prstGeom prst="rect">
                <a:avLst/>
              </a:prstGeom>
            </p:spPr>
            <p:txBody>
              <a:bodyPr wrap="none">
                <a:spAutoFit/>
              </a:bodyPr>
              <a:lstStyle/>
              <a:p>
                <a:pPr algn="ctr"/>
                <a:r>
                  <a:rPr lang="en-US" b="1" dirty="0" smtClean="0"/>
                  <a:t>Programmed </a:t>
                </a:r>
              </a:p>
              <a:p>
                <a:pPr algn="ctr"/>
                <a:r>
                  <a:rPr lang="en-US" b="1" dirty="0" smtClean="0"/>
                  <a:t>Decisions</a:t>
                </a:r>
              </a:p>
            </p:txBody>
          </p:sp>
          <p:cxnSp>
            <p:nvCxnSpPr>
              <p:cNvPr id="34" name="Straight Connector 33"/>
              <p:cNvCxnSpPr/>
              <p:nvPr/>
            </p:nvCxnSpPr>
            <p:spPr>
              <a:xfrm>
                <a:off x="5105400" y="2286000"/>
                <a:ext cx="609600" cy="158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105400" y="4343400"/>
                <a:ext cx="609600" cy="158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7851835">
                <a:off x="-717162" y="2989997"/>
                <a:ext cx="2667000" cy="338554"/>
              </a:xfrm>
              <a:prstGeom prst="rect">
                <a:avLst/>
              </a:prstGeom>
              <a:noFill/>
            </p:spPr>
            <p:txBody>
              <a:bodyPr wrap="square" rtlCol="0">
                <a:spAutoFit/>
              </a:bodyPr>
              <a:lstStyle/>
              <a:p>
                <a:r>
                  <a:rPr lang="en-US" sz="1600" dirty="0" smtClean="0"/>
                  <a:t>Organizational hierarchy</a:t>
                </a:r>
                <a:endParaRPr lang="en-US" sz="1600" dirty="0"/>
              </a:p>
            </p:txBody>
          </p:sp>
        </p:gr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81000" y="1447800"/>
          <a:ext cx="8229600" cy="457200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kumimoji="0" lang="en-US" b="1" i="0" kern="1200" dirty="0" smtClean="0">
                          <a:solidFill>
                            <a:schemeClr val="lt1"/>
                          </a:solidFill>
                          <a:latin typeface="+mn-lt"/>
                          <a:ea typeface="+mn-ea"/>
                          <a:cs typeface="+mn-cs"/>
                        </a:rPr>
                        <a:t>Characteristics </a:t>
                      </a:r>
                      <a:endParaRPr lang="en-US" dirty="0"/>
                    </a:p>
                  </a:txBody>
                  <a:tcPr/>
                </a:tc>
                <a:tc>
                  <a:txBody>
                    <a:bodyPr/>
                    <a:lstStyle/>
                    <a:p>
                      <a:r>
                        <a:rPr lang="en-US" dirty="0" smtClean="0"/>
                        <a:t>Programmed Decision</a:t>
                      </a:r>
                      <a:endParaRPr lang="en-US" dirty="0"/>
                    </a:p>
                  </a:txBody>
                  <a:tcPr/>
                </a:tc>
                <a:tc>
                  <a:txBody>
                    <a:bodyPr/>
                    <a:lstStyle/>
                    <a:p>
                      <a:r>
                        <a:rPr lang="en-US" dirty="0" smtClean="0"/>
                        <a:t>Non-Programmed</a:t>
                      </a:r>
                      <a:r>
                        <a:rPr lang="en-US" baseline="0" dirty="0" smtClean="0"/>
                        <a:t> decision</a:t>
                      </a:r>
                      <a:endParaRPr lang="en-US" dirty="0"/>
                    </a:p>
                  </a:txBody>
                  <a:tcPr/>
                </a:tc>
              </a:tr>
              <a:tr h="579120">
                <a:tc>
                  <a:txBody>
                    <a:bodyPr/>
                    <a:lstStyle/>
                    <a:p>
                      <a:r>
                        <a:rPr kumimoji="0" lang="en-US" b="1" i="0" kern="1200" dirty="0" smtClean="0">
                          <a:solidFill>
                            <a:schemeClr val="dk1"/>
                          </a:solidFill>
                          <a:latin typeface="+mn-lt"/>
                          <a:ea typeface="+mn-ea"/>
                          <a:cs typeface="+mn-cs"/>
                        </a:rPr>
                        <a:t>Type of problem</a:t>
                      </a:r>
                      <a:endParaRPr lang="en-US" b="1" dirty="0"/>
                    </a:p>
                  </a:txBody>
                  <a:tcPr/>
                </a:tc>
                <a:tc>
                  <a:txBody>
                    <a:bodyPr/>
                    <a:lstStyle/>
                    <a:p>
                      <a:r>
                        <a:rPr lang="en-US" dirty="0" smtClean="0"/>
                        <a:t>Structured </a:t>
                      </a:r>
                      <a:endParaRPr lang="en-US" dirty="0"/>
                    </a:p>
                  </a:txBody>
                  <a:tcPr/>
                </a:tc>
                <a:tc>
                  <a:txBody>
                    <a:bodyPr/>
                    <a:lstStyle/>
                    <a:p>
                      <a:r>
                        <a:rPr lang="en-US" dirty="0" smtClean="0"/>
                        <a:t>Un</a:t>
                      </a:r>
                      <a:r>
                        <a:rPr lang="en-US" baseline="0" dirty="0" smtClean="0"/>
                        <a:t>structured</a:t>
                      </a:r>
                      <a:endParaRPr lang="en-US" dirty="0"/>
                    </a:p>
                  </a:txBody>
                  <a:tcPr/>
                </a:tc>
              </a:tr>
              <a:tr h="533400">
                <a:tc>
                  <a:txBody>
                    <a:bodyPr/>
                    <a:lstStyle/>
                    <a:p>
                      <a:r>
                        <a:rPr lang="en-US" b="1" dirty="0" smtClean="0"/>
                        <a:t>Managerial</a:t>
                      </a:r>
                      <a:r>
                        <a:rPr lang="en-US" b="1" baseline="0" dirty="0" smtClean="0"/>
                        <a:t> Level</a:t>
                      </a:r>
                    </a:p>
                  </a:txBody>
                  <a:tcPr/>
                </a:tc>
                <a:tc>
                  <a:txBody>
                    <a:bodyPr/>
                    <a:lstStyle/>
                    <a:p>
                      <a:r>
                        <a:rPr lang="en-US" dirty="0" smtClean="0"/>
                        <a:t>Lower</a:t>
                      </a:r>
                      <a:r>
                        <a:rPr lang="en-US" baseline="0" dirty="0" smtClean="0"/>
                        <a:t> level</a:t>
                      </a:r>
                      <a:endParaRPr lang="en-US" dirty="0"/>
                    </a:p>
                  </a:txBody>
                  <a:tcPr/>
                </a:tc>
                <a:tc>
                  <a:txBody>
                    <a:bodyPr/>
                    <a:lstStyle/>
                    <a:p>
                      <a:r>
                        <a:rPr lang="en-US" dirty="0" smtClean="0"/>
                        <a:t>Upper level</a:t>
                      </a:r>
                      <a:endParaRPr lang="en-US" dirty="0"/>
                    </a:p>
                  </a:txBody>
                  <a:tcPr/>
                </a:tc>
              </a:tr>
              <a:tr h="457200">
                <a:tc>
                  <a:txBody>
                    <a:bodyPr/>
                    <a:lstStyle/>
                    <a:p>
                      <a:r>
                        <a:rPr lang="en-US" b="1" dirty="0" smtClean="0"/>
                        <a:t>Frequency</a:t>
                      </a:r>
                      <a:endParaRPr lang="en-US" b="1" dirty="0"/>
                    </a:p>
                  </a:txBody>
                  <a:tcPr/>
                </a:tc>
                <a:tc>
                  <a:txBody>
                    <a:bodyPr/>
                    <a:lstStyle/>
                    <a:p>
                      <a:r>
                        <a:rPr lang="en-US" dirty="0" smtClean="0"/>
                        <a:t>Repetitive</a:t>
                      </a:r>
                      <a:endParaRPr lang="en-US" dirty="0"/>
                    </a:p>
                  </a:txBody>
                  <a:tcPr/>
                </a:tc>
                <a:tc>
                  <a:txBody>
                    <a:bodyPr/>
                    <a:lstStyle/>
                    <a:p>
                      <a:r>
                        <a:rPr lang="en-US" dirty="0" smtClean="0"/>
                        <a:t>New,</a:t>
                      </a:r>
                      <a:r>
                        <a:rPr lang="en-US" baseline="0" dirty="0" smtClean="0"/>
                        <a:t> unusual</a:t>
                      </a:r>
                      <a:endParaRPr lang="en-US" dirty="0"/>
                    </a:p>
                  </a:txBody>
                  <a:tcPr/>
                </a:tc>
              </a:tr>
              <a:tr h="370840">
                <a:tc>
                  <a:txBody>
                    <a:bodyPr/>
                    <a:lstStyle/>
                    <a:p>
                      <a:r>
                        <a:rPr lang="en-US" b="1" dirty="0" smtClean="0"/>
                        <a:t>Information</a:t>
                      </a:r>
                      <a:endParaRPr lang="en-US" b="1" dirty="0"/>
                    </a:p>
                  </a:txBody>
                  <a:tcPr/>
                </a:tc>
                <a:tc>
                  <a:txBody>
                    <a:bodyPr/>
                    <a:lstStyle/>
                    <a:p>
                      <a:r>
                        <a:rPr lang="en-US" dirty="0" smtClean="0"/>
                        <a:t>Readily</a:t>
                      </a:r>
                      <a:r>
                        <a:rPr lang="en-US" baseline="0" dirty="0" smtClean="0"/>
                        <a:t> available</a:t>
                      </a:r>
                      <a:endParaRPr lang="en-US" dirty="0"/>
                    </a:p>
                  </a:txBody>
                  <a:tcPr/>
                </a:tc>
                <a:tc>
                  <a:txBody>
                    <a:bodyPr/>
                    <a:lstStyle/>
                    <a:p>
                      <a:r>
                        <a:rPr lang="en-US" dirty="0" smtClean="0"/>
                        <a:t>Ambiguous</a:t>
                      </a:r>
                      <a:r>
                        <a:rPr lang="en-US" baseline="0" dirty="0" smtClean="0"/>
                        <a:t> or incomplete</a:t>
                      </a:r>
                      <a:endParaRPr lang="en-US" dirty="0"/>
                    </a:p>
                  </a:txBody>
                  <a:tcPr/>
                </a:tc>
              </a:tr>
              <a:tr h="807720">
                <a:tc>
                  <a:txBody>
                    <a:bodyPr/>
                    <a:lstStyle/>
                    <a:p>
                      <a:r>
                        <a:rPr lang="en-US" b="1" dirty="0" smtClean="0"/>
                        <a:t>Time frame for solution</a:t>
                      </a:r>
                      <a:endParaRPr lang="en-US" b="1" dirty="0"/>
                    </a:p>
                  </a:txBody>
                  <a:tcPr/>
                </a:tc>
                <a:tc>
                  <a:txBody>
                    <a:bodyPr/>
                    <a:lstStyle/>
                    <a:p>
                      <a:r>
                        <a:rPr lang="en-US" dirty="0" smtClean="0"/>
                        <a:t>Short</a:t>
                      </a:r>
                      <a:endParaRPr lang="en-US" dirty="0"/>
                    </a:p>
                  </a:txBody>
                  <a:tcPr/>
                </a:tc>
                <a:tc>
                  <a:txBody>
                    <a:bodyPr/>
                    <a:lstStyle/>
                    <a:p>
                      <a:r>
                        <a:rPr lang="en-US" dirty="0" smtClean="0"/>
                        <a:t>Relatively</a:t>
                      </a:r>
                      <a:r>
                        <a:rPr lang="en-US" baseline="0" dirty="0" smtClean="0"/>
                        <a:t> long</a:t>
                      </a:r>
                      <a:endParaRPr lang="en-US" dirty="0"/>
                    </a:p>
                  </a:txBody>
                  <a:tcPr/>
                </a:tc>
              </a:tr>
              <a:tr h="370840">
                <a:tc>
                  <a:txBody>
                    <a:bodyPr/>
                    <a:lstStyle/>
                    <a:p>
                      <a:r>
                        <a:rPr lang="en-US" b="1" dirty="0" smtClean="0"/>
                        <a:t>Solution</a:t>
                      </a:r>
                      <a:r>
                        <a:rPr lang="en-US" b="1" baseline="0" dirty="0" smtClean="0"/>
                        <a:t> relies on</a:t>
                      </a:r>
                      <a:endParaRPr lang="en-US" b="1" dirty="0"/>
                    </a:p>
                  </a:txBody>
                  <a:tcPr/>
                </a:tc>
                <a:tc>
                  <a:txBody>
                    <a:bodyPr/>
                    <a:lstStyle/>
                    <a:p>
                      <a:r>
                        <a:rPr lang="en-US" dirty="0" smtClean="0"/>
                        <a:t>Procedures, rules</a:t>
                      </a:r>
                      <a:r>
                        <a:rPr lang="en-US" baseline="0" dirty="0" smtClean="0"/>
                        <a:t> and policies</a:t>
                      </a:r>
                      <a:endParaRPr lang="en-US" dirty="0"/>
                    </a:p>
                  </a:txBody>
                  <a:tcPr/>
                </a:tc>
                <a:tc>
                  <a:txBody>
                    <a:bodyPr/>
                    <a:lstStyle/>
                    <a:p>
                      <a:r>
                        <a:rPr lang="en-US" dirty="0" smtClean="0"/>
                        <a:t>Judgment</a:t>
                      </a:r>
                      <a:r>
                        <a:rPr lang="en-US" baseline="0" dirty="0" smtClean="0"/>
                        <a:t> and creativity</a:t>
                      </a:r>
                    </a:p>
                    <a:p>
                      <a:endParaRPr lang="en-US" dirty="0"/>
                    </a:p>
                  </a:txBody>
                  <a:tcPr/>
                </a:tc>
              </a:tr>
            </a:tbl>
          </a:graphicData>
        </a:graphic>
      </p:graphicFrame>
      <p:sp>
        <p:nvSpPr>
          <p:cNvPr id="3" name="Title 2"/>
          <p:cNvSpPr>
            <a:spLocks noGrp="1"/>
          </p:cNvSpPr>
          <p:nvPr>
            <p:ph type="title"/>
          </p:nvPr>
        </p:nvSpPr>
        <p:spPr>
          <a:xfrm>
            <a:off x="304800" y="457200"/>
            <a:ext cx="8686800" cy="685800"/>
          </a:xfrm>
        </p:spPr>
        <p:txBody>
          <a:bodyPr>
            <a:noAutofit/>
          </a:bodyPr>
          <a:lstStyle/>
          <a:p>
            <a:r>
              <a:rPr lang="en-US" sz="3200" dirty="0" smtClean="0"/>
              <a:t>Programmed vs. Non-programmed </a:t>
            </a:r>
            <a:br>
              <a:rPr lang="en-US" sz="3200" dirty="0" smtClean="0"/>
            </a:br>
            <a:r>
              <a:rPr lang="en-US" sz="3200" dirty="0" smtClean="0"/>
              <a:t>Decisions</a:t>
            </a:r>
            <a:br>
              <a:rPr lang="en-US" sz="3200" dirty="0" smtClean="0"/>
            </a:br>
            <a:endParaRPr lang="en-US" sz="32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People acting or deciding rationally are attempting to reach some goals that cannot be attained without action.</a:t>
            </a:r>
          </a:p>
          <a:p>
            <a:pPr algn="just">
              <a:buNone/>
            </a:pPr>
            <a:endParaRPr lang="en-US" dirty="0" smtClean="0"/>
          </a:p>
          <a:p>
            <a:pPr algn="just">
              <a:buNone/>
            </a:pPr>
            <a:r>
              <a:rPr lang="en-US" b="1" dirty="0" smtClean="0"/>
              <a:t>	Limited or “Bounded” Rationality:</a:t>
            </a:r>
          </a:p>
          <a:p>
            <a:pPr algn="just">
              <a:buNone/>
            </a:pPr>
            <a:r>
              <a:rPr lang="en-US" dirty="0" smtClean="0"/>
              <a:t>	Limitation of information, time and certainty limit rationality, even if a manager tries earnestly to be completely rational. </a:t>
            </a:r>
          </a:p>
          <a:p>
            <a:pPr algn="just">
              <a:buNone/>
            </a:pPr>
            <a:endParaRPr lang="en-US" dirty="0" smtClean="0"/>
          </a:p>
          <a:p>
            <a:pPr algn="just">
              <a:buNone/>
            </a:pPr>
            <a:r>
              <a:rPr lang="en-US" dirty="0" smtClean="0"/>
              <a:t>	</a:t>
            </a:r>
            <a:r>
              <a:rPr lang="en-US" b="1" dirty="0" err="1" smtClean="0"/>
              <a:t>Satisficing</a:t>
            </a:r>
            <a:r>
              <a:rPr lang="en-US" b="1" dirty="0" smtClean="0"/>
              <a:t>:</a:t>
            </a:r>
          </a:p>
          <a:p>
            <a:pPr algn="just">
              <a:buNone/>
            </a:pPr>
            <a:r>
              <a:rPr lang="en-US" dirty="0" smtClean="0"/>
              <a:t>	Picking a course of action that is satisfactory or good enough under the circumstances.</a:t>
            </a:r>
            <a:endParaRPr lang="en-US" dirty="0"/>
          </a:p>
        </p:txBody>
      </p:sp>
      <p:sp>
        <p:nvSpPr>
          <p:cNvPr id="3" name="Title 2"/>
          <p:cNvSpPr>
            <a:spLocks noGrp="1"/>
          </p:cNvSpPr>
          <p:nvPr>
            <p:ph type="title"/>
          </p:nvPr>
        </p:nvSpPr>
        <p:spPr/>
        <p:txBody>
          <a:bodyPr/>
          <a:lstStyle/>
          <a:p>
            <a:r>
              <a:rPr lang="en-US" dirty="0" smtClean="0"/>
              <a:t>Rationality in Decision Making</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3"/>
          <p:cNvSpPr>
            <a:spLocks noGrp="1" noChangeArrowheads="1"/>
          </p:cNvSpPr>
          <p:nvPr>
            <p:ph idx="1"/>
          </p:nvPr>
        </p:nvSpPr>
        <p:spPr>
          <a:xfrm>
            <a:off x="457200" y="1295400"/>
            <a:ext cx="8229600" cy="4711700"/>
          </a:xfrm>
        </p:spPr>
        <p:txBody>
          <a:bodyPr>
            <a:noAutofit/>
          </a:bodyPr>
          <a:lstStyle/>
          <a:p>
            <a:pPr marL="609600" indent="-609600" eaLnBrk="1" hangingPunct="1">
              <a:lnSpc>
                <a:spcPct val="80000"/>
              </a:lnSpc>
              <a:buNone/>
            </a:pPr>
            <a:r>
              <a:rPr lang="en-US" sz="2400" dirty="0" smtClean="0"/>
              <a:t>1.	Identification of a problem </a:t>
            </a:r>
          </a:p>
          <a:p>
            <a:pPr marL="609600" indent="-609600" eaLnBrk="1" hangingPunct="1">
              <a:lnSpc>
                <a:spcPct val="80000"/>
              </a:lnSpc>
              <a:buFontTx/>
              <a:buNone/>
            </a:pPr>
            <a:r>
              <a:rPr lang="en-US" sz="2400" dirty="0" smtClean="0"/>
              <a:t>2.	Development of Alternatives and the limiting factor</a:t>
            </a:r>
          </a:p>
          <a:p>
            <a:pPr marL="609600" indent="-609600" eaLnBrk="1" hangingPunct="1">
              <a:lnSpc>
                <a:spcPct val="80000"/>
              </a:lnSpc>
              <a:buFontTx/>
              <a:buNone/>
            </a:pPr>
            <a:r>
              <a:rPr lang="en-US" sz="2400" dirty="0" smtClean="0"/>
              <a:t>3.	Evaluation of Alternatives</a:t>
            </a:r>
          </a:p>
          <a:p>
            <a:pPr marL="609600" indent="-609600" eaLnBrk="1" hangingPunct="1">
              <a:lnSpc>
                <a:spcPct val="80000"/>
              </a:lnSpc>
              <a:buFontTx/>
              <a:buNone/>
            </a:pPr>
            <a:r>
              <a:rPr lang="en-US" sz="2400" dirty="0" smtClean="0"/>
              <a:t>	</a:t>
            </a:r>
            <a:r>
              <a:rPr lang="en-US" sz="2400" b="1" dirty="0" smtClean="0"/>
              <a:t>Quantitative and Qualitative factors</a:t>
            </a:r>
          </a:p>
          <a:p>
            <a:pPr marL="609600" indent="-609600" eaLnBrk="1" hangingPunct="1">
              <a:lnSpc>
                <a:spcPct val="80000"/>
              </a:lnSpc>
              <a:buFontTx/>
              <a:buNone/>
            </a:pPr>
            <a:r>
              <a:rPr lang="en-US" sz="2400" b="1" dirty="0" smtClean="0"/>
              <a:t>	Marginal Analysis</a:t>
            </a:r>
          </a:p>
          <a:p>
            <a:pPr marL="609600" indent="-609600" eaLnBrk="1" hangingPunct="1">
              <a:lnSpc>
                <a:spcPct val="80000"/>
              </a:lnSpc>
              <a:buFontTx/>
              <a:buNone/>
            </a:pPr>
            <a:r>
              <a:rPr lang="en-US" sz="2400" b="1" dirty="0" smtClean="0"/>
              <a:t>	Cost-Effectiveness Analysis</a:t>
            </a:r>
          </a:p>
          <a:p>
            <a:pPr marL="609600" indent="-609600" eaLnBrk="1" hangingPunct="1">
              <a:lnSpc>
                <a:spcPct val="80000"/>
              </a:lnSpc>
              <a:buFontTx/>
              <a:buNone/>
            </a:pPr>
            <a:r>
              <a:rPr lang="en-US" sz="2400" dirty="0" smtClean="0"/>
              <a:t>4.	Selecting An alternative: Three Approaches</a:t>
            </a:r>
          </a:p>
          <a:p>
            <a:pPr marL="609600" indent="-609600" eaLnBrk="1" hangingPunct="1">
              <a:lnSpc>
                <a:spcPct val="80000"/>
              </a:lnSpc>
              <a:buFontTx/>
              <a:buNone/>
            </a:pPr>
            <a:r>
              <a:rPr lang="en-US" sz="2400" dirty="0" smtClean="0"/>
              <a:t>	</a:t>
            </a:r>
            <a:r>
              <a:rPr lang="en-US" sz="2400" b="1" dirty="0" smtClean="0"/>
              <a:t>Experience</a:t>
            </a:r>
          </a:p>
          <a:p>
            <a:pPr marL="609600" indent="-609600" eaLnBrk="1" hangingPunct="1">
              <a:lnSpc>
                <a:spcPct val="80000"/>
              </a:lnSpc>
              <a:buFontTx/>
              <a:buNone/>
            </a:pPr>
            <a:r>
              <a:rPr lang="en-US" sz="2400" b="1" dirty="0" smtClean="0"/>
              <a:t>	Experimentation</a:t>
            </a:r>
          </a:p>
          <a:p>
            <a:pPr marL="609600" indent="-609600" eaLnBrk="1" hangingPunct="1">
              <a:lnSpc>
                <a:spcPct val="80000"/>
              </a:lnSpc>
              <a:buFontTx/>
              <a:buNone/>
            </a:pPr>
            <a:r>
              <a:rPr lang="en-US" sz="2400" b="1" dirty="0" smtClean="0"/>
              <a:t>	Research and Analysis</a:t>
            </a:r>
          </a:p>
        </p:txBody>
      </p:sp>
      <p:sp>
        <p:nvSpPr>
          <p:cNvPr id="124930"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dirty="0" smtClean="0">
                <a:solidFill>
                  <a:srgbClr val="7B9899"/>
                </a:solidFill>
              </a:rPr>
              <a:t>Steps for Rational Decision making</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Define Problem</a:t>
            </a:r>
          </a:p>
          <a:p>
            <a:r>
              <a:rPr lang="en-US" dirty="0" smtClean="0"/>
              <a:t>Diagnoses the causes</a:t>
            </a:r>
          </a:p>
        </p:txBody>
      </p:sp>
      <p:sp>
        <p:nvSpPr>
          <p:cNvPr id="3" name="Title 2"/>
          <p:cNvSpPr>
            <a:spLocks noGrp="1"/>
          </p:cNvSpPr>
          <p:nvPr>
            <p:ph type="title"/>
          </p:nvPr>
        </p:nvSpPr>
        <p:spPr/>
        <p:txBody>
          <a:bodyPr/>
          <a:lstStyle/>
          <a:p>
            <a:r>
              <a:rPr lang="en-US" dirty="0" smtClean="0"/>
              <a:t>1.  Identification of a problem</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Limiting factor</a:t>
            </a:r>
          </a:p>
          <a:p>
            <a:pPr algn="just">
              <a:buNone/>
            </a:pPr>
            <a:r>
              <a:rPr lang="en-US" dirty="0" smtClean="0"/>
              <a:t>	A Limiting factor is something that stands in the way of accomplishing a desired objective.</a:t>
            </a:r>
          </a:p>
          <a:p>
            <a:pPr algn="just">
              <a:buNone/>
            </a:pPr>
            <a:endParaRPr lang="en-US" dirty="0" smtClean="0"/>
          </a:p>
          <a:p>
            <a:pPr algn="just"/>
            <a:r>
              <a:rPr lang="en-US" dirty="0" smtClean="0"/>
              <a:t>Principle of Limiting factor</a:t>
            </a:r>
          </a:p>
          <a:p>
            <a:pPr algn="just">
              <a:buNone/>
            </a:pPr>
            <a:r>
              <a:rPr lang="en-US" dirty="0" smtClean="0"/>
              <a:t>	The Principle of limiting factor states that, by recognizing and overcoming those factors that stand critically in the way of goal, the best alternative course of action can be selected.</a:t>
            </a:r>
            <a:endParaRPr lang="en-US" dirty="0"/>
          </a:p>
        </p:txBody>
      </p:sp>
      <p:sp>
        <p:nvSpPr>
          <p:cNvPr id="3" name="Title 2"/>
          <p:cNvSpPr>
            <a:spLocks noGrp="1"/>
          </p:cNvSpPr>
          <p:nvPr>
            <p:ph type="title"/>
          </p:nvPr>
        </p:nvSpPr>
        <p:spPr/>
        <p:txBody>
          <a:bodyPr>
            <a:normAutofit fontScale="90000"/>
          </a:bodyPr>
          <a:lstStyle/>
          <a:p>
            <a:r>
              <a:rPr lang="en-US" sz="4400" dirty="0" smtClean="0"/>
              <a:t>2. Development of Alternatives and the limiting factor</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191000"/>
          </a:xfrm>
        </p:spPr>
        <p:txBody>
          <a:bodyPr>
            <a:normAutofit/>
          </a:bodyPr>
          <a:lstStyle/>
          <a:p>
            <a:pPr marL="609600" indent="-609600">
              <a:lnSpc>
                <a:spcPct val="80000"/>
              </a:lnSpc>
              <a:buFont typeface="Wingdings" pitchFamily="2" charset="2"/>
              <a:buChar char="Ø"/>
            </a:pPr>
            <a:r>
              <a:rPr lang="en-US" sz="2800" dirty="0" smtClean="0"/>
              <a:t>Quantitative and Qualitative factors</a:t>
            </a:r>
          </a:p>
          <a:p>
            <a:pPr marL="609600" indent="-609600">
              <a:lnSpc>
                <a:spcPct val="80000"/>
              </a:lnSpc>
              <a:buFont typeface="Wingdings" pitchFamily="2" charset="2"/>
              <a:buChar char="Ø"/>
            </a:pPr>
            <a:endParaRPr lang="en-US" sz="2800" dirty="0" smtClean="0"/>
          </a:p>
          <a:p>
            <a:pPr marL="609600" indent="-609600">
              <a:lnSpc>
                <a:spcPct val="80000"/>
              </a:lnSpc>
              <a:buFont typeface="Wingdings" pitchFamily="2" charset="2"/>
              <a:buChar char="Ø"/>
            </a:pPr>
            <a:r>
              <a:rPr lang="en-US" sz="2800" dirty="0" smtClean="0"/>
              <a:t>Marginal Analysis</a:t>
            </a:r>
          </a:p>
          <a:p>
            <a:pPr marL="609600" indent="-609600" algn="just">
              <a:buNone/>
            </a:pPr>
            <a:r>
              <a:rPr lang="en-US" sz="2800" dirty="0" smtClean="0"/>
              <a:t>	</a:t>
            </a:r>
            <a:r>
              <a:rPr lang="en-US" sz="2400" dirty="0" smtClean="0"/>
              <a:t>Comparing the additional revenue and the additional cost arising from the increasing input.</a:t>
            </a:r>
            <a:endParaRPr lang="en-US" sz="2800" dirty="0" smtClean="0"/>
          </a:p>
          <a:p>
            <a:pPr marL="609600" indent="-609600">
              <a:lnSpc>
                <a:spcPct val="80000"/>
              </a:lnSpc>
              <a:buNone/>
            </a:pPr>
            <a:endParaRPr lang="en-US" sz="2800" dirty="0" smtClean="0"/>
          </a:p>
          <a:p>
            <a:pPr marL="609600" indent="-609600">
              <a:lnSpc>
                <a:spcPct val="80000"/>
              </a:lnSpc>
              <a:buFont typeface="Wingdings" pitchFamily="2" charset="2"/>
              <a:buChar char="Ø"/>
            </a:pPr>
            <a:r>
              <a:rPr lang="en-US" sz="2800" dirty="0" smtClean="0"/>
              <a:t>Cost-Effectiveness Analysis</a:t>
            </a:r>
          </a:p>
          <a:p>
            <a:pPr marL="865632" lvl="1" indent="-609600">
              <a:lnSpc>
                <a:spcPct val="80000"/>
              </a:lnSpc>
              <a:buNone/>
            </a:pPr>
            <a:r>
              <a:rPr lang="en-US" sz="2400" dirty="0" smtClean="0"/>
              <a:t>	Seeks the best ratio of benefit and cost.</a:t>
            </a:r>
          </a:p>
          <a:p>
            <a:pPr>
              <a:buFont typeface="Wingdings" pitchFamily="2" charset="2"/>
              <a:buChar char="Ø"/>
            </a:pPr>
            <a:endParaRPr lang="en-US" dirty="0"/>
          </a:p>
        </p:txBody>
      </p:sp>
      <p:sp>
        <p:nvSpPr>
          <p:cNvPr id="3" name="Title 2"/>
          <p:cNvSpPr>
            <a:spLocks noGrp="1"/>
          </p:cNvSpPr>
          <p:nvPr>
            <p:ph type="title"/>
          </p:nvPr>
        </p:nvSpPr>
        <p:spPr/>
        <p:txBody>
          <a:bodyPr/>
          <a:lstStyle/>
          <a:p>
            <a:r>
              <a:rPr lang="en-US" sz="4400" dirty="0" smtClean="0"/>
              <a:t>3. Evaluation of Alternatives</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228600"/>
            <a:ext cx="8686800" cy="715962"/>
          </a:xfrm>
        </p:spPr>
        <p:txBody>
          <a:bodyPr>
            <a:noAutofit/>
          </a:bodyPr>
          <a:lstStyle/>
          <a:p>
            <a:r>
              <a:rPr lang="en-US" sz="3200" dirty="0" smtClean="0"/>
              <a:t>4.Selecting Alternatives: Three Approaches</a:t>
            </a:r>
            <a:endParaRPr lang="en-US" sz="3200" dirty="0"/>
          </a:p>
        </p:txBody>
      </p:sp>
      <p:grpSp>
        <p:nvGrpSpPr>
          <p:cNvPr id="22" name="Group 21"/>
          <p:cNvGrpSpPr/>
          <p:nvPr/>
        </p:nvGrpSpPr>
        <p:grpSpPr>
          <a:xfrm>
            <a:off x="228600" y="1371600"/>
            <a:ext cx="8610600" cy="4800600"/>
            <a:chOff x="304800" y="1600200"/>
            <a:chExt cx="8610600" cy="4800600"/>
          </a:xfrm>
        </p:grpSpPr>
        <p:sp>
          <p:nvSpPr>
            <p:cNvPr id="4" name="Rounded Rectangle 3"/>
            <p:cNvSpPr/>
            <p:nvPr/>
          </p:nvSpPr>
          <p:spPr>
            <a:xfrm>
              <a:off x="3429000" y="1600200"/>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Experimentation</a:t>
              </a:r>
              <a:endParaRPr lang="en-US" dirty="0"/>
            </a:p>
          </p:txBody>
        </p:sp>
        <p:sp>
          <p:nvSpPr>
            <p:cNvPr id="9" name="Rounded Rectangle 8"/>
            <p:cNvSpPr/>
            <p:nvPr/>
          </p:nvSpPr>
          <p:spPr>
            <a:xfrm>
              <a:off x="304800" y="3352800"/>
              <a:ext cx="22860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Reliance on the Past</a:t>
              </a:r>
              <a:endParaRPr lang="en-US" dirty="0"/>
            </a:p>
          </p:txBody>
        </p:sp>
        <p:sp>
          <p:nvSpPr>
            <p:cNvPr id="10" name="Rounded Rectangle 9"/>
            <p:cNvSpPr/>
            <p:nvPr/>
          </p:nvSpPr>
          <p:spPr>
            <a:xfrm>
              <a:off x="6629400" y="3276600"/>
              <a:ext cx="22860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Choice made</a:t>
              </a:r>
              <a:endParaRPr lang="en-US" dirty="0"/>
            </a:p>
          </p:txBody>
        </p:sp>
        <p:sp>
          <p:nvSpPr>
            <p:cNvPr id="12" name="Rounded Rectangle 11"/>
            <p:cNvSpPr/>
            <p:nvPr/>
          </p:nvSpPr>
          <p:spPr>
            <a:xfrm>
              <a:off x="3505200" y="3352800"/>
              <a:ext cx="22860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to select from amongst alternatives</a:t>
              </a:r>
              <a:endParaRPr lang="en-US" dirty="0"/>
            </a:p>
          </p:txBody>
        </p:sp>
        <p:sp>
          <p:nvSpPr>
            <p:cNvPr id="13" name="Rounded Rectangle 12"/>
            <p:cNvSpPr/>
            <p:nvPr/>
          </p:nvSpPr>
          <p:spPr>
            <a:xfrm>
              <a:off x="3505200" y="5486400"/>
              <a:ext cx="22860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Research and Analysis</a:t>
              </a:r>
              <a:endParaRPr lang="en-US" dirty="0"/>
            </a:p>
          </p:txBody>
        </p:sp>
        <p:sp>
          <p:nvSpPr>
            <p:cNvPr id="14" name="Down Arrow 13"/>
            <p:cNvSpPr/>
            <p:nvPr/>
          </p:nvSpPr>
          <p:spPr>
            <a:xfrm>
              <a:off x="3962400" y="2667000"/>
              <a:ext cx="304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3962400" y="4724400"/>
              <a:ext cx="3048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6200000">
              <a:off x="4895850" y="2724150"/>
              <a:ext cx="5715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6200000">
              <a:off x="4895850" y="4857750"/>
              <a:ext cx="5715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2743200" y="37338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943600" y="36576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0600"/>
            <a:ext cx="8763000" cy="1371600"/>
          </a:xfrm>
        </p:spPr>
        <p:txBody>
          <a:bodyPr>
            <a:noAutofit/>
          </a:bodyPr>
          <a:lstStyle/>
          <a:p>
            <a:r>
              <a:rPr lang="en-US" sz="3600" dirty="0" smtClean="0">
                <a:solidFill>
                  <a:schemeClr val="accent2">
                    <a:lumMod val="40000"/>
                    <a:lumOff val="60000"/>
                  </a:schemeClr>
                </a:solidFill>
              </a:rPr>
              <a:t>Decision-Making </a:t>
            </a:r>
            <a:br>
              <a:rPr lang="en-US" sz="3600" dirty="0" smtClean="0">
                <a:solidFill>
                  <a:schemeClr val="accent2">
                    <a:lumMod val="40000"/>
                    <a:lumOff val="60000"/>
                  </a:schemeClr>
                </a:solidFill>
              </a:rPr>
            </a:br>
            <a:r>
              <a:rPr lang="en-US" sz="3600" dirty="0" smtClean="0">
                <a:solidFill>
                  <a:schemeClr val="accent2">
                    <a:lumMod val="40000"/>
                    <a:lumOff val="60000"/>
                  </a:schemeClr>
                </a:solidFill>
              </a:rPr>
              <a:t>Under Certainty, Uncertainty and Risk</a:t>
            </a:r>
            <a:endParaRPr lang="en-US" sz="3600" dirty="0">
              <a:solidFill>
                <a:schemeClr val="accent2">
                  <a:lumMod val="40000"/>
                  <a:lumOff val="6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idx="1"/>
          </p:nvPr>
        </p:nvSpPr>
        <p:spPr>
          <a:xfrm>
            <a:off x="301625" y="1527175"/>
            <a:ext cx="8504238" cy="5026025"/>
          </a:xfrm>
        </p:spPr>
        <p:txBody>
          <a:bodyPr/>
          <a:lstStyle/>
          <a:p>
            <a:pPr marL="609600" indent="-609600" eaLnBrk="1" hangingPunct="1">
              <a:lnSpc>
                <a:spcPct val="80000"/>
              </a:lnSpc>
              <a:buFontTx/>
              <a:buAutoNum type="arabicPeriod"/>
            </a:pPr>
            <a:r>
              <a:rPr lang="en-US" sz="1800" b="1" dirty="0" smtClean="0"/>
              <a:t>Being aware of opportunities</a:t>
            </a:r>
          </a:p>
          <a:p>
            <a:pPr marL="609600" indent="-609600" eaLnBrk="1" hangingPunct="1">
              <a:lnSpc>
                <a:spcPct val="80000"/>
              </a:lnSpc>
              <a:buFontTx/>
              <a:buNone/>
            </a:pPr>
            <a:r>
              <a:rPr lang="en-US" sz="1800" b="1" dirty="0" smtClean="0"/>
              <a:t>	</a:t>
            </a:r>
            <a:r>
              <a:rPr lang="en-US" sz="1800" dirty="0" smtClean="0"/>
              <a:t>In light of :</a:t>
            </a:r>
          </a:p>
          <a:p>
            <a:pPr marL="609600" indent="-609600" eaLnBrk="1" hangingPunct="1">
              <a:lnSpc>
                <a:spcPct val="80000"/>
              </a:lnSpc>
              <a:buFontTx/>
              <a:buNone/>
            </a:pPr>
            <a:r>
              <a:rPr lang="en-US" sz="1800" dirty="0" smtClean="0"/>
              <a:t>	The market</a:t>
            </a:r>
          </a:p>
          <a:p>
            <a:pPr marL="609600" indent="-609600" eaLnBrk="1" hangingPunct="1">
              <a:lnSpc>
                <a:spcPct val="80000"/>
              </a:lnSpc>
              <a:buFontTx/>
              <a:buNone/>
            </a:pPr>
            <a:r>
              <a:rPr lang="en-US" sz="1800" dirty="0" smtClean="0"/>
              <a:t>	Competition</a:t>
            </a:r>
          </a:p>
          <a:p>
            <a:pPr marL="609600" indent="-609600" eaLnBrk="1" hangingPunct="1">
              <a:lnSpc>
                <a:spcPct val="80000"/>
              </a:lnSpc>
              <a:buFontTx/>
              <a:buNone/>
            </a:pPr>
            <a:r>
              <a:rPr lang="en-US" sz="1800" dirty="0" smtClean="0"/>
              <a:t>	What customers want</a:t>
            </a:r>
          </a:p>
          <a:p>
            <a:pPr marL="609600" indent="-609600" eaLnBrk="1" hangingPunct="1">
              <a:lnSpc>
                <a:spcPct val="80000"/>
              </a:lnSpc>
              <a:buFontTx/>
              <a:buNone/>
            </a:pPr>
            <a:r>
              <a:rPr lang="en-US" sz="1800" dirty="0" smtClean="0"/>
              <a:t>	Our strengths</a:t>
            </a:r>
          </a:p>
          <a:p>
            <a:pPr marL="609600" indent="-609600" eaLnBrk="1" hangingPunct="1">
              <a:lnSpc>
                <a:spcPct val="80000"/>
              </a:lnSpc>
              <a:buFontTx/>
              <a:buNone/>
            </a:pPr>
            <a:r>
              <a:rPr lang="en-US" sz="1800" dirty="0" smtClean="0"/>
              <a:t>	Our weakness</a:t>
            </a:r>
          </a:p>
          <a:p>
            <a:pPr marL="609600" indent="-609600" eaLnBrk="1" hangingPunct="1">
              <a:lnSpc>
                <a:spcPct val="80000"/>
              </a:lnSpc>
              <a:buFontTx/>
              <a:buNone/>
            </a:pPr>
            <a:endParaRPr lang="en-US" sz="1800" dirty="0" smtClean="0"/>
          </a:p>
          <a:p>
            <a:pPr marL="609600" indent="-609600" eaLnBrk="1" hangingPunct="1">
              <a:lnSpc>
                <a:spcPct val="80000"/>
              </a:lnSpc>
              <a:buFontTx/>
              <a:buNone/>
            </a:pPr>
            <a:r>
              <a:rPr lang="en-US" sz="1400" b="1" dirty="0" smtClean="0">
                <a:solidFill>
                  <a:schemeClr val="accent1"/>
                </a:solidFill>
              </a:rPr>
              <a:t>2.</a:t>
            </a:r>
            <a:r>
              <a:rPr lang="en-US" sz="1800" b="1" dirty="0" smtClean="0">
                <a:solidFill>
                  <a:schemeClr val="accent1"/>
                </a:solidFill>
              </a:rPr>
              <a:t>	</a:t>
            </a:r>
            <a:r>
              <a:rPr lang="en-US" sz="1800" b="1" dirty="0" smtClean="0"/>
              <a:t>Establishing Objectives/ Setting Objectives or Goals</a:t>
            </a:r>
          </a:p>
          <a:p>
            <a:pPr marL="609600" indent="-609600" eaLnBrk="1" hangingPunct="1">
              <a:lnSpc>
                <a:spcPct val="80000"/>
              </a:lnSpc>
              <a:buFontTx/>
              <a:buNone/>
            </a:pPr>
            <a:r>
              <a:rPr lang="en-US" sz="1800" b="1" dirty="0" smtClean="0"/>
              <a:t>	</a:t>
            </a:r>
            <a:r>
              <a:rPr lang="en-US" sz="1800" dirty="0" smtClean="0"/>
              <a:t>where we want to be and</a:t>
            </a:r>
          </a:p>
          <a:p>
            <a:pPr marL="609600" indent="-609600" eaLnBrk="1" hangingPunct="1">
              <a:lnSpc>
                <a:spcPct val="80000"/>
              </a:lnSpc>
              <a:buFontTx/>
              <a:buNone/>
            </a:pPr>
            <a:r>
              <a:rPr lang="en-US" sz="1800" dirty="0" smtClean="0"/>
              <a:t>	 what we want to accomplish and when</a:t>
            </a:r>
          </a:p>
          <a:p>
            <a:pPr marL="609600" indent="-609600" eaLnBrk="1" hangingPunct="1">
              <a:lnSpc>
                <a:spcPct val="80000"/>
              </a:lnSpc>
              <a:buFontTx/>
              <a:buNone/>
            </a:pPr>
            <a:endParaRPr lang="en-US" sz="1800" dirty="0" smtClean="0"/>
          </a:p>
          <a:p>
            <a:pPr marL="609600" indent="-609600" eaLnBrk="1" hangingPunct="1">
              <a:lnSpc>
                <a:spcPct val="80000"/>
              </a:lnSpc>
              <a:buFontTx/>
              <a:buAutoNum type="arabicPeriod" startAt="3"/>
            </a:pPr>
            <a:r>
              <a:rPr lang="en-US" sz="1800" b="1" dirty="0" smtClean="0"/>
              <a:t>Developing Premises</a:t>
            </a:r>
          </a:p>
          <a:p>
            <a:pPr marL="609600" indent="-609600" eaLnBrk="1" hangingPunct="1">
              <a:lnSpc>
                <a:spcPct val="80000"/>
              </a:lnSpc>
              <a:buFontTx/>
              <a:buNone/>
            </a:pPr>
            <a:r>
              <a:rPr lang="en-US" sz="1800" b="1" dirty="0" smtClean="0"/>
              <a:t>	</a:t>
            </a:r>
            <a:r>
              <a:rPr lang="en-US" sz="1800" dirty="0" smtClean="0"/>
              <a:t>In what environment – internal or external will our plans operate?</a:t>
            </a:r>
          </a:p>
          <a:p>
            <a:pPr marL="609600" indent="-609600" eaLnBrk="1" hangingPunct="1">
              <a:lnSpc>
                <a:spcPct val="80000"/>
              </a:lnSpc>
              <a:buFontTx/>
              <a:buNone/>
            </a:pPr>
            <a:endParaRPr lang="en-US" sz="1800" dirty="0" smtClean="0"/>
          </a:p>
          <a:p>
            <a:pPr marL="609600" indent="-609600" eaLnBrk="1" hangingPunct="1">
              <a:lnSpc>
                <a:spcPct val="80000"/>
              </a:lnSpc>
              <a:buFontTx/>
              <a:buAutoNum type="arabicPeriod" startAt="4"/>
            </a:pPr>
            <a:r>
              <a:rPr lang="en-US" sz="1800" b="1" dirty="0" smtClean="0"/>
              <a:t>Determining Alternatives</a:t>
            </a:r>
          </a:p>
          <a:p>
            <a:pPr marL="609600" indent="-609600" eaLnBrk="1" hangingPunct="1">
              <a:lnSpc>
                <a:spcPct val="80000"/>
              </a:lnSpc>
              <a:buFontTx/>
              <a:buNone/>
            </a:pPr>
            <a:r>
              <a:rPr lang="en-US" sz="1800" b="1" dirty="0" smtClean="0"/>
              <a:t>	</a:t>
            </a:r>
            <a:r>
              <a:rPr lang="en-US" sz="1800" dirty="0" smtClean="0"/>
              <a:t>What are the most promising alternatives in accomplishing our 				Objectives</a:t>
            </a:r>
          </a:p>
          <a:p>
            <a:pPr marL="609600" indent="-609600" eaLnBrk="1" hangingPunct="1">
              <a:lnSpc>
                <a:spcPct val="80000"/>
              </a:lnSpc>
              <a:buFontTx/>
              <a:buNone/>
            </a:pPr>
            <a:endParaRPr lang="en-US" sz="1800" dirty="0" smtClean="0"/>
          </a:p>
        </p:txBody>
      </p:sp>
      <p:sp>
        <p:nvSpPr>
          <p:cNvPr id="25602" name="Rectangle 2"/>
          <p:cNvSpPr>
            <a:spLocks noGrp="1" noChangeArrowheads="1"/>
          </p:cNvSpPr>
          <p:nvPr>
            <p:ph type="title"/>
          </p:nvPr>
        </p:nvSpPr>
        <p:spPr/>
        <p:txBody>
          <a:bodyPr/>
          <a:lstStyle/>
          <a:p>
            <a:pPr eaLnBrk="1" fontAlgn="auto" hangingPunct="1">
              <a:spcAft>
                <a:spcPts val="0"/>
              </a:spcAft>
              <a:defRPr/>
            </a:pPr>
            <a:r>
              <a:rPr lang="en-US" sz="4000" smtClean="0">
                <a:solidFill>
                  <a:srgbClr val="7B9899"/>
                </a:solidFill>
              </a:rPr>
              <a:t>STEPS INVOLVED IN PLANNING</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4"/>
          <p:cNvSpPr>
            <a:spLocks noChangeArrowheads="1"/>
          </p:cNvSpPr>
          <p:nvPr/>
        </p:nvSpPr>
        <p:spPr bwMode="auto">
          <a:xfrm>
            <a:off x="685800" y="914400"/>
            <a:ext cx="7315200" cy="2667000"/>
          </a:xfrm>
          <a:prstGeom prst="leftRightArrow">
            <a:avLst>
              <a:gd name="adj1" fmla="val 50000"/>
              <a:gd name="adj2" fmla="val 54857"/>
            </a:avLst>
          </a:prstGeom>
          <a:solidFill>
            <a:schemeClr val="accent1"/>
          </a:solidFill>
          <a:ln w="9525">
            <a:solidFill>
              <a:schemeClr val="tx1"/>
            </a:solidFill>
            <a:miter lim="800000"/>
            <a:headEnd/>
            <a:tailEnd/>
          </a:ln>
        </p:spPr>
        <p:txBody>
          <a:bodyPr wrap="none" anchor="ctr"/>
          <a:lstStyle/>
          <a:p>
            <a:pPr algn="ctr" eaLnBrk="0" hangingPunct="0"/>
            <a:endParaRPr lang="en-US">
              <a:solidFill>
                <a:srgbClr val="E557C0"/>
              </a:solidFill>
              <a:latin typeface="Comic Sans MS" pitchFamily="66" charset="0"/>
            </a:endParaRPr>
          </a:p>
        </p:txBody>
      </p:sp>
      <p:sp>
        <p:nvSpPr>
          <p:cNvPr id="134147" name="Line 5"/>
          <p:cNvSpPr>
            <a:spLocks noChangeShapeType="1"/>
          </p:cNvSpPr>
          <p:nvPr/>
        </p:nvSpPr>
        <p:spPr bwMode="auto">
          <a:xfrm flipV="1">
            <a:off x="4419600" y="762000"/>
            <a:ext cx="0" cy="838200"/>
          </a:xfrm>
          <a:prstGeom prst="line">
            <a:avLst/>
          </a:prstGeom>
          <a:noFill/>
          <a:ln w="9525">
            <a:solidFill>
              <a:schemeClr val="tx1"/>
            </a:solidFill>
            <a:round/>
            <a:headEnd/>
            <a:tailEnd type="triangle" w="med" len="med"/>
          </a:ln>
        </p:spPr>
        <p:txBody>
          <a:bodyPr/>
          <a:lstStyle/>
          <a:p>
            <a:endParaRPr lang="en-US"/>
          </a:p>
        </p:txBody>
      </p:sp>
      <p:sp>
        <p:nvSpPr>
          <p:cNvPr id="134148" name="Text Box 6"/>
          <p:cNvSpPr txBox="1">
            <a:spLocks noChangeArrowheads="1"/>
          </p:cNvSpPr>
          <p:nvPr/>
        </p:nvSpPr>
        <p:spPr bwMode="auto">
          <a:xfrm>
            <a:off x="4038600" y="457200"/>
            <a:ext cx="762000" cy="366713"/>
          </a:xfrm>
          <a:prstGeom prst="rect">
            <a:avLst/>
          </a:prstGeom>
          <a:solidFill>
            <a:srgbClr val="7BE8EB"/>
          </a:solidFill>
          <a:ln w="9525">
            <a:noFill/>
            <a:miter lim="800000"/>
            <a:headEnd/>
            <a:tailEnd/>
          </a:ln>
        </p:spPr>
        <p:txBody>
          <a:bodyPr>
            <a:spAutoFit/>
          </a:bodyPr>
          <a:lstStyle/>
          <a:p>
            <a:pPr eaLnBrk="0" hangingPunct="0">
              <a:spcBef>
                <a:spcPct val="50000"/>
              </a:spcBef>
            </a:pPr>
            <a:r>
              <a:rPr lang="en-US" b="1">
                <a:latin typeface="Comic Sans MS" pitchFamily="66" charset="0"/>
              </a:rPr>
              <a:t>Risk</a:t>
            </a:r>
          </a:p>
        </p:txBody>
      </p:sp>
      <p:sp>
        <p:nvSpPr>
          <p:cNvPr id="134149" name="Text Box 7"/>
          <p:cNvSpPr txBox="1">
            <a:spLocks noChangeArrowheads="1"/>
          </p:cNvSpPr>
          <p:nvPr/>
        </p:nvSpPr>
        <p:spPr bwMode="auto">
          <a:xfrm>
            <a:off x="1828800" y="457200"/>
            <a:ext cx="1371600" cy="366713"/>
          </a:xfrm>
          <a:prstGeom prst="rect">
            <a:avLst/>
          </a:prstGeom>
          <a:solidFill>
            <a:srgbClr val="7BE8EB"/>
          </a:solidFill>
          <a:ln w="9525">
            <a:noFill/>
            <a:miter lim="800000"/>
            <a:headEnd/>
            <a:tailEnd/>
          </a:ln>
        </p:spPr>
        <p:txBody>
          <a:bodyPr>
            <a:spAutoFit/>
          </a:bodyPr>
          <a:lstStyle/>
          <a:p>
            <a:pPr eaLnBrk="0" hangingPunct="0">
              <a:spcBef>
                <a:spcPct val="50000"/>
              </a:spcBef>
            </a:pPr>
            <a:r>
              <a:rPr lang="en-US" b="1" dirty="0">
                <a:latin typeface="Comic Sans MS" pitchFamily="66" charset="0"/>
              </a:rPr>
              <a:t>Certainty</a:t>
            </a:r>
          </a:p>
        </p:txBody>
      </p:sp>
      <p:sp>
        <p:nvSpPr>
          <p:cNvPr id="134150" name="Text Box 8"/>
          <p:cNvSpPr txBox="1">
            <a:spLocks noChangeArrowheads="1"/>
          </p:cNvSpPr>
          <p:nvPr/>
        </p:nvSpPr>
        <p:spPr bwMode="auto">
          <a:xfrm>
            <a:off x="5715000" y="361950"/>
            <a:ext cx="1524000" cy="366713"/>
          </a:xfrm>
          <a:prstGeom prst="rect">
            <a:avLst/>
          </a:prstGeom>
          <a:solidFill>
            <a:srgbClr val="7BE8EB"/>
          </a:solidFill>
          <a:ln w="9525">
            <a:noFill/>
            <a:miter lim="800000"/>
            <a:headEnd/>
            <a:tailEnd/>
          </a:ln>
        </p:spPr>
        <p:txBody>
          <a:bodyPr>
            <a:spAutoFit/>
          </a:bodyPr>
          <a:lstStyle/>
          <a:p>
            <a:pPr eaLnBrk="0" hangingPunct="0">
              <a:spcBef>
                <a:spcPct val="50000"/>
              </a:spcBef>
            </a:pPr>
            <a:r>
              <a:rPr lang="en-US" b="1">
                <a:latin typeface="Comic Sans MS" pitchFamily="66" charset="0"/>
              </a:rPr>
              <a:t>Uncertainty</a:t>
            </a:r>
          </a:p>
        </p:txBody>
      </p:sp>
      <p:sp>
        <p:nvSpPr>
          <p:cNvPr id="134151" name="Line 9"/>
          <p:cNvSpPr>
            <a:spLocks noChangeShapeType="1"/>
          </p:cNvSpPr>
          <p:nvPr/>
        </p:nvSpPr>
        <p:spPr bwMode="auto">
          <a:xfrm flipV="1">
            <a:off x="2438400" y="838200"/>
            <a:ext cx="0" cy="762000"/>
          </a:xfrm>
          <a:prstGeom prst="line">
            <a:avLst/>
          </a:prstGeom>
          <a:noFill/>
          <a:ln w="9525">
            <a:solidFill>
              <a:schemeClr val="tx1"/>
            </a:solidFill>
            <a:round/>
            <a:headEnd/>
            <a:tailEnd type="triangle" w="med" len="med"/>
          </a:ln>
        </p:spPr>
        <p:txBody>
          <a:bodyPr/>
          <a:lstStyle/>
          <a:p>
            <a:endParaRPr lang="en-US"/>
          </a:p>
        </p:txBody>
      </p:sp>
      <p:sp>
        <p:nvSpPr>
          <p:cNvPr id="134152" name="Line 10"/>
          <p:cNvSpPr>
            <a:spLocks noChangeShapeType="1"/>
          </p:cNvSpPr>
          <p:nvPr/>
        </p:nvSpPr>
        <p:spPr bwMode="auto">
          <a:xfrm flipV="1">
            <a:off x="6324600" y="757238"/>
            <a:ext cx="0" cy="838200"/>
          </a:xfrm>
          <a:prstGeom prst="line">
            <a:avLst/>
          </a:prstGeom>
          <a:noFill/>
          <a:ln w="9525">
            <a:solidFill>
              <a:schemeClr val="tx1"/>
            </a:solidFill>
            <a:round/>
            <a:headEnd/>
            <a:tailEnd type="triangle" w="med" len="med"/>
          </a:ln>
        </p:spPr>
        <p:txBody>
          <a:bodyPr/>
          <a:lstStyle/>
          <a:p>
            <a:endParaRPr lang="en-US"/>
          </a:p>
        </p:txBody>
      </p:sp>
      <p:sp>
        <p:nvSpPr>
          <p:cNvPr id="134153" name="Text Box 11"/>
          <p:cNvSpPr txBox="1">
            <a:spLocks noChangeArrowheads="1"/>
          </p:cNvSpPr>
          <p:nvPr/>
        </p:nvSpPr>
        <p:spPr bwMode="auto">
          <a:xfrm>
            <a:off x="2743200" y="4114800"/>
            <a:ext cx="3276600" cy="366713"/>
          </a:xfrm>
          <a:prstGeom prst="rect">
            <a:avLst/>
          </a:prstGeom>
          <a:solidFill>
            <a:srgbClr val="A8BEA9"/>
          </a:solidFill>
          <a:ln w="9525">
            <a:noFill/>
            <a:miter lim="800000"/>
            <a:headEnd/>
            <a:tailEnd/>
          </a:ln>
        </p:spPr>
        <p:txBody>
          <a:bodyPr>
            <a:spAutoFit/>
          </a:bodyPr>
          <a:lstStyle/>
          <a:p>
            <a:pPr algn="ctr" eaLnBrk="0" hangingPunct="0">
              <a:spcBef>
                <a:spcPct val="50000"/>
              </a:spcBef>
            </a:pPr>
            <a:r>
              <a:rPr lang="en-US" b="1">
                <a:latin typeface="Comic Sans MS" pitchFamily="66" charset="0"/>
              </a:rPr>
              <a:t>Managerial Control</a:t>
            </a:r>
          </a:p>
        </p:txBody>
      </p:sp>
      <p:sp>
        <p:nvSpPr>
          <p:cNvPr id="134154" name="Text Box 12"/>
          <p:cNvSpPr txBox="1">
            <a:spLocks noChangeArrowheads="1"/>
          </p:cNvSpPr>
          <p:nvPr/>
        </p:nvSpPr>
        <p:spPr bwMode="auto">
          <a:xfrm>
            <a:off x="1447800" y="3657600"/>
            <a:ext cx="990600" cy="366713"/>
          </a:xfrm>
          <a:prstGeom prst="rect">
            <a:avLst/>
          </a:prstGeom>
          <a:solidFill>
            <a:srgbClr val="D98DC5"/>
          </a:solidFill>
          <a:ln w="9525">
            <a:noFill/>
            <a:miter lim="800000"/>
            <a:headEnd/>
            <a:tailEnd/>
          </a:ln>
        </p:spPr>
        <p:txBody>
          <a:bodyPr>
            <a:spAutoFit/>
          </a:bodyPr>
          <a:lstStyle/>
          <a:p>
            <a:pPr eaLnBrk="0" hangingPunct="0">
              <a:spcBef>
                <a:spcPct val="50000"/>
              </a:spcBef>
            </a:pPr>
            <a:r>
              <a:rPr lang="en-US" b="1" dirty="0">
                <a:latin typeface="Comic Sans MS" pitchFamily="66" charset="0"/>
              </a:rPr>
              <a:t>High</a:t>
            </a:r>
          </a:p>
        </p:txBody>
      </p:sp>
      <p:sp>
        <p:nvSpPr>
          <p:cNvPr id="134155" name="Text Box 13"/>
          <p:cNvSpPr txBox="1">
            <a:spLocks noChangeArrowheads="1"/>
          </p:cNvSpPr>
          <p:nvPr/>
        </p:nvSpPr>
        <p:spPr bwMode="auto">
          <a:xfrm>
            <a:off x="6172200" y="3657600"/>
            <a:ext cx="990600" cy="366713"/>
          </a:xfrm>
          <a:prstGeom prst="rect">
            <a:avLst/>
          </a:prstGeom>
          <a:solidFill>
            <a:srgbClr val="D98DC5"/>
          </a:solidFill>
          <a:ln w="9525">
            <a:noFill/>
            <a:miter lim="800000"/>
            <a:headEnd/>
            <a:tailEnd/>
          </a:ln>
        </p:spPr>
        <p:txBody>
          <a:bodyPr>
            <a:spAutoFit/>
          </a:bodyPr>
          <a:lstStyle/>
          <a:p>
            <a:pPr eaLnBrk="0" hangingPunct="0">
              <a:spcBef>
                <a:spcPct val="50000"/>
              </a:spcBef>
            </a:pPr>
            <a:r>
              <a:rPr lang="en-US" b="1">
                <a:latin typeface="Comic Sans MS" pitchFamily="66" charset="0"/>
              </a:rPr>
              <a:t>Low</a:t>
            </a:r>
          </a:p>
        </p:txBody>
      </p:sp>
      <p:sp>
        <p:nvSpPr>
          <p:cNvPr id="134156" name="Text Box 14"/>
          <p:cNvSpPr txBox="1">
            <a:spLocks noChangeArrowheads="1"/>
          </p:cNvSpPr>
          <p:nvPr/>
        </p:nvSpPr>
        <p:spPr bwMode="auto">
          <a:xfrm>
            <a:off x="1143000" y="4953000"/>
            <a:ext cx="7086600" cy="457200"/>
          </a:xfrm>
          <a:prstGeom prst="rect">
            <a:avLst/>
          </a:prstGeom>
          <a:noFill/>
          <a:ln w="9525">
            <a:noFill/>
            <a:miter lim="800000"/>
            <a:headEnd/>
            <a:tailEnd/>
          </a:ln>
        </p:spPr>
        <p:txBody>
          <a:bodyPr>
            <a:spAutoFit/>
          </a:bodyPr>
          <a:lstStyle/>
          <a:p>
            <a:pPr eaLnBrk="0" hangingPunct="0">
              <a:spcBef>
                <a:spcPct val="50000"/>
              </a:spcBef>
            </a:pPr>
            <a:r>
              <a:rPr lang="en-US" sz="2400" b="1">
                <a:latin typeface="Comic Sans MS" pitchFamily="66" charset="0"/>
              </a:rPr>
              <a:t>The continuum of decision making conditions</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idx="1"/>
          </p:nvPr>
        </p:nvSpPr>
        <p:spPr>
          <a:xfrm>
            <a:off x="990600" y="1143000"/>
            <a:ext cx="7772400" cy="5715000"/>
          </a:xfrm>
        </p:spPr>
        <p:txBody>
          <a:bodyPr>
            <a:normAutofit fontScale="92500" lnSpcReduction="20000"/>
          </a:bodyPr>
          <a:lstStyle/>
          <a:p>
            <a:pPr marL="222250" indent="-222250" eaLnBrk="1" fontAlgn="auto" hangingPunct="1">
              <a:lnSpc>
                <a:spcPct val="80000"/>
              </a:lnSpc>
              <a:spcAft>
                <a:spcPts val="0"/>
              </a:spcAft>
              <a:buFont typeface="Wingdings 2"/>
              <a:buChar char=""/>
              <a:defRPr/>
            </a:pPr>
            <a:r>
              <a:rPr lang="en-US" sz="2000" b="1" dirty="0" smtClean="0">
                <a:solidFill>
                  <a:schemeClr val="accent1">
                    <a:lumMod val="75000"/>
                  </a:schemeClr>
                </a:solidFill>
              </a:rPr>
              <a:t>Certainty</a:t>
            </a:r>
            <a:endParaRPr lang="en-US" sz="2000" dirty="0" smtClean="0">
              <a:solidFill>
                <a:schemeClr val="accent1">
                  <a:lumMod val="75000"/>
                </a:schemeClr>
              </a:solidFill>
            </a:endParaRPr>
          </a:p>
          <a:p>
            <a:pPr marL="625475" lvl="1" indent="-284163" algn="just" eaLnBrk="1" fontAlgn="auto" hangingPunct="1">
              <a:lnSpc>
                <a:spcPct val="110000"/>
              </a:lnSpc>
              <a:spcBef>
                <a:spcPts val="324"/>
              </a:spcBef>
              <a:spcAft>
                <a:spcPts val="0"/>
              </a:spcAft>
              <a:buFont typeface="Wingdings"/>
              <a:buChar char=""/>
              <a:defRPr/>
            </a:pPr>
            <a:r>
              <a:rPr lang="en-US" sz="2000" dirty="0" smtClean="0">
                <a:solidFill>
                  <a:schemeClr val="accent1">
                    <a:lumMod val="75000"/>
                  </a:schemeClr>
                </a:solidFill>
              </a:rPr>
              <a:t>The implication that the outcome of every possible alternative is known. </a:t>
            </a:r>
          </a:p>
          <a:p>
            <a:pPr marL="625475" lvl="1" indent="-284163" algn="just" eaLnBrk="1" fontAlgn="auto" hangingPunct="1">
              <a:lnSpc>
                <a:spcPct val="110000"/>
              </a:lnSpc>
              <a:spcBef>
                <a:spcPts val="324"/>
              </a:spcBef>
              <a:spcAft>
                <a:spcPts val="0"/>
              </a:spcAft>
              <a:buFont typeface="Wingdings"/>
              <a:buChar char=""/>
              <a:defRPr/>
            </a:pPr>
            <a:r>
              <a:rPr lang="en-US" sz="2000" dirty="0" smtClean="0">
                <a:solidFill>
                  <a:schemeClr val="accent1">
                    <a:lumMod val="75000"/>
                  </a:schemeClr>
                </a:solidFill>
              </a:rPr>
              <a:t>Objective is known, have measurable, reliable information about the outcome of each alternative.</a:t>
            </a:r>
          </a:p>
          <a:p>
            <a:pPr marL="625475" lvl="1" indent="-284163" algn="just" eaLnBrk="1" fontAlgn="auto" hangingPunct="1">
              <a:lnSpc>
                <a:spcPct val="110000"/>
              </a:lnSpc>
              <a:spcBef>
                <a:spcPts val="324"/>
              </a:spcBef>
              <a:spcAft>
                <a:spcPts val="0"/>
              </a:spcAft>
              <a:buFont typeface="Wingdings"/>
              <a:buChar char=""/>
              <a:defRPr/>
            </a:pPr>
            <a:r>
              <a:rPr lang="en-US" sz="2000" dirty="0" err="1" smtClean="0">
                <a:solidFill>
                  <a:schemeClr val="accent1">
                    <a:lumMod val="75000"/>
                  </a:schemeClr>
                </a:solidFill>
              </a:rPr>
              <a:t>Eg</a:t>
            </a:r>
            <a:r>
              <a:rPr lang="en-US" sz="2000" dirty="0" smtClean="0">
                <a:solidFill>
                  <a:schemeClr val="accent1">
                    <a:lumMod val="75000"/>
                  </a:schemeClr>
                </a:solidFill>
              </a:rPr>
              <a:t>. Return on investment in government bonds or certificates of 	   deposits</a:t>
            </a:r>
          </a:p>
          <a:p>
            <a:pPr marL="222250" indent="-222250" algn="just" eaLnBrk="1" fontAlgn="auto" hangingPunct="1">
              <a:lnSpc>
                <a:spcPct val="80000"/>
              </a:lnSpc>
              <a:spcAft>
                <a:spcPts val="0"/>
              </a:spcAft>
              <a:buFont typeface="Wingdings 2"/>
              <a:buChar char=""/>
              <a:defRPr/>
            </a:pPr>
            <a:endParaRPr lang="en-US" sz="2000" dirty="0" smtClean="0">
              <a:solidFill>
                <a:schemeClr val="accent1">
                  <a:lumMod val="75000"/>
                </a:schemeClr>
              </a:solidFill>
            </a:endParaRPr>
          </a:p>
          <a:p>
            <a:pPr marL="222250" indent="-222250" algn="just" eaLnBrk="1" fontAlgn="auto" hangingPunct="1">
              <a:lnSpc>
                <a:spcPct val="80000"/>
              </a:lnSpc>
              <a:spcAft>
                <a:spcPts val="0"/>
              </a:spcAft>
              <a:buFont typeface="Wingdings 2"/>
              <a:buChar char=""/>
              <a:defRPr/>
            </a:pPr>
            <a:r>
              <a:rPr lang="en-US" sz="2000" b="1" dirty="0" smtClean="0">
                <a:solidFill>
                  <a:schemeClr val="accent1">
                    <a:lumMod val="75000"/>
                  </a:schemeClr>
                </a:solidFill>
              </a:rPr>
              <a:t>Risk</a:t>
            </a:r>
          </a:p>
          <a:p>
            <a:pPr marL="625475" lvl="1" indent="-284163" algn="just" eaLnBrk="1" fontAlgn="auto" hangingPunct="1">
              <a:lnSpc>
                <a:spcPct val="110000"/>
              </a:lnSpc>
              <a:spcBef>
                <a:spcPts val="324"/>
              </a:spcBef>
              <a:spcAft>
                <a:spcPts val="0"/>
              </a:spcAft>
              <a:buFont typeface="Wingdings"/>
              <a:buChar char=""/>
              <a:defRPr/>
            </a:pPr>
            <a:r>
              <a:rPr lang="en-US" sz="2000" dirty="0" smtClean="0">
                <a:solidFill>
                  <a:schemeClr val="accent1">
                    <a:lumMod val="75000"/>
                  </a:schemeClr>
                </a:solidFill>
              </a:rPr>
              <a:t>The probability that a particular outcome will result from a given decision.</a:t>
            </a:r>
          </a:p>
          <a:p>
            <a:pPr marL="625475" lvl="1" indent="-284163" algn="just" eaLnBrk="1" fontAlgn="auto" hangingPunct="1">
              <a:lnSpc>
                <a:spcPct val="110000"/>
              </a:lnSpc>
              <a:spcBef>
                <a:spcPts val="324"/>
              </a:spcBef>
              <a:spcAft>
                <a:spcPts val="0"/>
              </a:spcAft>
              <a:buFont typeface="Wingdings"/>
              <a:buChar char=""/>
              <a:defRPr/>
            </a:pPr>
            <a:r>
              <a:rPr lang="en-US" sz="2000" dirty="0" err="1" smtClean="0">
                <a:solidFill>
                  <a:schemeClr val="accent1">
                    <a:lumMod val="75000"/>
                  </a:schemeClr>
                </a:solidFill>
              </a:rPr>
              <a:t>Eg</a:t>
            </a:r>
            <a:r>
              <a:rPr lang="en-US" sz="2000" dirty="0" smtClean="0">
                <a:solidFill>
                  <a:schemeClr val="accent1">
                    <a:lumMod val="75000"/>
                  </a:schemeClr>
                </a:solidFill>
              </a:rPr>
              <a:t>. What will be the effect on our sales when a new competitor enters the market?</a:t>
            </a:r>
          </a:p>
          <a:p>
            <a:pPr marL="222250" indent="-222250" algn="just" eaLnBrk="1" fontAlgn="auto" hangingPunct="1">
              <a:lnSpc>
                <a:spcPct val="80000"/>
              </a:lnSpc>
              <a:spcAft>
                <a:spcPts val="0"/>
              </a:spcAft>
              <a:buFontTx/>
              <a:buNone/>
              <a:defRPr/>
            </a:pPr>
            <a:endParaRPr lang="en-US" sz="2000" b="1" dirty="0" smtClean="0">
              <a:solidFill>
                <a:schemeClr val="accent1">
                  <a:lumMod val="75000"/>
                </a:schemeClr>
              </a:solidFill>
            </a:endParaRPr>
          </a:p>
          <a:p>
            <a:pPr marL="222250" indent="-222250" algn="just" eaLnBrk="1" fontAlgn="auto" hangingPunct="1">
              <a:lnSpc>
                <a:spcPct val="80000"/>
              </a:lnSpc>
              <a:spcAft>
                <a:spcPts val="0"/>
              </a:spcAft>
              <a:buFont typeface="Wingdings 2"/>
              <a:buChar char=""/>
              <a:defRPr/>
            </a:pPr>
            <a:r>
              <a:rPr lang="en-US" sz="2000" b="1" dirty="0" smtClean="0">
                <a:solidFill>
                  <a:schemeClr val="accent1">
                    <a:lumMod val="75000"/>
                  </a:schemeClr>
                </a:solidFill>
              </a:rPr>
              <a:t>Uncertainty</a:t>
            </a:r>
          </a:p>
          <a:p>
            <a:pPr marL="625475" lvl="1" indent="-284163" algn="just" eaLnBrk="1" fontAlgn="auto" hangingPunct="1">
              <a:lnSpc>
                <a:spcPct val="120000"/>
              </a:lnSpc>
              <a:spcBef>
                <a:spcPts val="324"/>
              </a:spcBef>
              <a:spcAft>
                <a:spcPts val="0"/>
              </a:spcAft>
              <a:buFont typeface="Wingdings"/>
              <a:buChar char=""/>
              <a:defRPr/>
            </a:pPr>
            <a:r>
              <a:rPr lang="en-US" sz="2000" dirty="0" smtClean="0">
                <a:solidFill>
                  <a:schemeClr val="accent1">
                    <a:lumMod val="75000"/>
                  </a:schemeClr>
                </a:solidFill>
              </a:rPr>
              <a:t>A condition under which there is not full knowledge of the problem and reasonable probabilities for alternative outcomes cannot be determined.</a:t>
            </a:r>
          </a:p>
          <a:p>
            <a:pPr marL="625475" lvl="1" indent="-284163" algn="just" eaLnBrk="1" fontAlgn="auto" hangingPunct="1">
              <a:lnSpc>
                <a:spcPct val="120000"/>
              </a:lnSpc>
              <a:spcBef>
                <a:spcPts val="324"/>
              </a:spcBef>
              <a:spcAft>
                <a:spcPts val="0"/>
              </a:spcAft>
              <a:buFont typeface="Wingdings"/>
              <a:buChar char=""/>
              <a:defRPr/>
            </a:pPr>
            <a:r>
              <a:rPr lang="en-US" sz="2000" dirty="0" err="1" smtClean="0">
                <a:solidFill>
                  <a:schemeClr val="accent1">
                    <a:lumMod val="75000"/>
                  </a:schemeClr>
                </a:solidFill>
              </a:rPr>
              <a:t>Eg</a:t>
            </a:r>
            <a:r>
              <a:rPr lang="en-US" sz="2000" dirty="0" smtClean="0">
                <a:solidFill>
                  <a:schemeClr val="accent1">
                    <a:lumMod val="75000"/>
                  </a:schemeClr>
                </a:solidFill>
              </a:rPr>
              <a:t>. What would be the effect of advertisement on sales?</a:t>
            </a:r>
          </a:p>
        </p:txBody>
      </p:sp>
      <p:sp>
        <p:nvSpPr>
          <p:cNvPr id="126978" name="Rectangle 2"/>
          <p:cNvSpPr>
            <a:spLocks noGrp="1" noChangeArrowheads="1"/>
          </p:cNvSpPr>
          <p:nvPr>
            <p:ph type="title"/>
          </p:nvPr>
        </p:nvSpPr>
        <p:spPr>
          <a:xfrm>
            <a:off x="609600" y="228600"/>
            <a:ext cx="8305800" cy="838200"/>
          </a:xfrm>
        </p:spPr>
        <p:txBody>
          <a:bodyPr>
            <a:noAutofit/>
          </a:bodyPr>
          <a:lstStyle/>
          <a:p>
            <a:pPr eaLnBrk="1" fontAlgn="auto" hangingPunct="1">
              <a:spcAft>
                <a:spcPts val="0"/>
              </a:spcAft>
              <a:defRPr/>
            </a:pPr>
            <a:r>
              <a:rPr lang="en-US" sz="2800" dirty="0" smtClean="0">
                <a:solidFill>
                  <a:schemeClr val="accent1">
                    <a:lumMod val="75000"/>
                  </a:schemeClr>
                </a:solidFill>
              </a:rPr>
              <a:t>Decision-Making </a:t>
            </a:r>
            <a:br>
              <a:rPr lang="en-US" sz="2800" dirty="0" smtClean="0">
                <a:solidFill>
                  <a:schemeClr val="accent1">
                    <a:lumMod val="75000"/>
                  </a:schemeClr>
                </a:solidFill>
              </a:rPr>
            </a:br>
            <a:r>
              <a:rPr lang="en-US" sz="2800" dirty="0" smtClean="0">
                <a:solidFill>
                  <a:schemeClr val="accent1">
                    <a:lumMod val="75000"/>
                  </a:schemeClr>
                </a:solidFill>
              </a:rPr>
              <a:t>Under Certainty, Uncertainty and Risk</a:t>
            </a: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slide(fromBottom)">
                                      <p:cBhvr>
                                        <p:cTn id="7" dur="500"/>
                                        <p:tgtEl>
                                          <p:spTgt spid="9523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95235">
                                            <p:txEl>
                                              <p:pRg st="1" end="1"/>
                                            </p:txEl>
                                          </p:spTgt>
                                        </p:tgtEl>
                                        <p:attrNameLst>
                                          <p:attrName>style.visibility</p:attrName>
                                        </p:attrNameLst>
                                      </p:cBhvr>
                                      <p:to>
                                        <p:strVal val="visible"/>
                                      </p:to>
                                    </p:set>
                                    <p:animEffect transition="in" filter="slide(fromBottom)">
                                      <p:cBhvr>
                                        <p:cTn id="10" dur="500"/>
                                        <p:tgtEl>
                                          <p:spTgt spid="95235">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95235">
                                            <p:txEl>
                                              <p:pRg st="2" end="2"/>
                                            </p:txEl>
                                          </p:spTgt>
                                        </p:tgtEl>
                                        <p:attrNameLst>
                                          <p:attrName>style.visibility</p:attrName>
                                        </p:attrNameLst>
                                      </p:cBhvr>
                                      <p:to>
                                        <p:strVal val="visible"/>
                                      </p:to>
                                    </p:set>
                                    <p:animEffect transition="in" filter="slide(fromBottom)">
                                      <p:cBhvr>
                                        <p:cTn id="13" dur="500"/>
                                        <p:tgtEl>
                                          <p:spTgt spid="95235">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95235">
                                            <p:txEl>
                                              <p:pRg st="3" end="3"/>
                                            </p:txEl>
                                          </p:spTgt>
                                        </p:tgtEl>
                                        <p:attrNameLst>
                                          <p:attrName>style.visibility</p:attrName>
                                        </p:attrNameLst>
                                      </p:cBhvr>
                                      <p:to>
                                        <p:strVal val="visible"/>
                                      </p:to>
                                    </p:set>
                                    <p:animEffect transition="in" filter="slide(fromBottom)">
                                      <p:cBhvr>
                                        <p:cTn id="16" dur="500"/>
                                        <p:tgtEl>
                                          <p:spTgt spid="9523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95235">
                                            <p:txEl>
                                              <p:pRg st="5" end="5"/>
                                            </p:txEl>
                                          </p:spTgt>
                                        </p:tgtEl>
                                        <p:attrNameLst>
                                          <p:attrName>style.visibility</p:attrName>
                                        </p:attrNameLst>
                                      </p:cBhvr>
                                      <p:to>
                                        <p:strVal val="visible"/>
                                      </p:to>
                                    </p:set>
                                    <p:animEffect transition="in" filter="slide(fromBottom)">
                                      <p:cBhvr>
                                        <p:cTn id="21" dur="500"/>
                                        <p:tgtEl>
                                          <p:spTgt spid="95235">
                                            <p:txEl>
                                              <p:pRg st="5" end="5"/>
                                            </p:txEl>
                                          </p:spTgt>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95235">
                                            <p:txEl>
                                              <p:pRg st="6" end="6"/>
                                            </p:txEl>
                                          </p:spTgt>
                                        </p:tgtEl>
                                        <p:attrNameLst>
                                          <p:attrName>style.visibility</p:attrName>
                                        </p:attrNameLst>
                                      </p:cBhvr>
                                      <p:to>
                                        <p:strVal val="visible"/>
                                      </p:to>
                                    </p:set>
                                    <p:animEffect transition="in" filter="slide(fromBottom)">
                                      <p:cBhvr>
                                        <p:cTn id="24" dur="500"/>
                                        <p:tgtEl>
                                          <p:spTgt spid="9523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grpId="0" nodeType="clickEffect">
                                  <p:stCondLst>
                                    <p:cond delay="0"/>
                                  </p:stCondLst>
                                  <p:childTnLst>
                                    <p:set>
                                      <p:cBhvr>
                                        <p:cTn id="28" dur="1" fill="hold">
                                          <p:stCondLst>
                                            <p:cond delay="0"/>
                                          </p:stCondLst>
                                        </p:cTn>
                                        <p:tgtEl>
                                          <p:spTgt spid="95235">
                                            <p:txEl>
                                              <p:pRg st="7" end="7"/>
                                            </p:txEl>
                                          </p:spTgt>
                                        </p:tgtEl>
                                        <p:attrNameLst>
                                          <p:attrName>style.visibility</p:attrName>
                                        </p:attrNameLst>
                                      </p:cBhvr>
                                      <p:to>
                                        <p:strVal val="visible"/>
                                      </p:to>
                                    </p:set>
                                    <p:animEffect transition="in" filter="slide(fromBottom)">
                                      <p:cBhvr>
                                        <p:cTn id="29" dur="500"/>
                                        <p:tgtEl>
                                          <p:spTgt spid="95235">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95235">
                                            <p:txEl>
                                              <p:pRg st="9" end="9"/>
                                            </p:txEl>
                                          </p:spTgt>
                                        </p:tgtEl>
                                        <p:attrNameLst>
                                          <p:attrName>style.visibility</p:attrName>
                                        </p:attrNameLst>
                                      </p:cBhvr>
                                      <p:to>
                                        <p:strVal val="visible"/>
                                      </p:to>
                                    </p:set>
                                    <p:animEffect transition="in" filter="slide(fromBottom)">
                                      <p:cBhvr>
                                        <p:cTn id="34" dur="500"/>
                                        <p:tgtEl>
                                          <p:spTgt spid="95235">
                                            <p:txEl>
                                              <p:pRg st="9" end="9"/>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95235">
                                            <p:txEl>
                                              <p:pRg st="10" end="10"/>
                                            </p:txEl>
                                          </p:spTgt>
                                        </p:tgtEl>
                                        <p:attrNameLst>
                                          <p:attrName>style.visibility</p:attrName>
                                        </p:attrNameLst>
                                      </p:cBhvr>
                                      <p:to>
                                        <p:strVal val="visible"/>
                                      </p:to>
                                    </p:set>
                                    <p:animEffect transition="in" filter="slide(fromBottom)">
                                      <p:cBhvr>
                                        <p:cTn id="37" dur="500"/>
                                        <p:tgtEl>
                                          <p:spTgt spid="95235">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95235">
                                            <p:txEl>
                                              <p:pRg st="11" end="11"/>
                                            </p:txEl>
                                          </p:spTgt>
                                        </p:tgtEl>
                                        <p:attrNameLst>
                                          <p:attrName>style.visibility</p:attrName>
                                        </p:attrNameLst>
                                      </p:cBhvr>
                                      <p:to>
                                        <p:strVal val="visible"/>
                                      </p:to>
                                    </p:set>
                                    <p:animEffect transition="in" filter="slide(fromBottom)">
                                      <p:cBhvr>
                                        <p:cTn id="42" dur="500"/>
                                        <p:tgtEl>
                                          <p:spTgt spid="9523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3"/>
          <p:cNvSpPr>
            <a:spLocks noGrp="1" noChangeArrowheads="1"/>
          </p:cNvSpPr>
          <p:nvPr>
            <p:ph idx="1"/>
          </p:nvPr>
        </p:nvSpPr>
        <p:spPr/>
        <p:txBody>
          <a:bodyPr/>
          <a:lstStyle/>
          <a:p>
            <a:pPr algn="just" eaLnBrk="1" hangingPunct="1"/>
            <a:r>
              <a:rPr lang="en-US" dirty="0" smtClean="0"/>
              <a:t>Creativity</a:t>
            </a:r>
          </a:p>
          <a:p>
            <a:pPr algn="just" eaLnBrk="1" hangingPunct="1">
              <a:buFontTx/>
              <a:buNone/>
            </a:pPr>
            <a:r>
              <a:rPr lang="en-US" dirty="0" smtClean="0"/>
              <a:t>	Creativity usually refers to the ability and power to develop new ideas.</a:t>
            </a:r>
          </a:p>
          <a:p>
            <a:pPr algn="just" eaLnBrk="1" hangingPunct="1">
              <a:buFontTx/>
              <a:buNone/>
            </a:pPr>
            <a:endParaRPr lang="en-US" dirty="0" smtClean="0"/>
          </a:p>
          <a:p>
            <a:pPr algn="just" eaLnBrk="1" hangingPunct="1"/>
            <a:r>
              <a:rPr lang="en-US" dirty="0" smtClean="0"/>
              <a:t>Innovation</a:t>
            </a:r>
          </a:p>
          <a:p>
            <a:pPr algn="just" eaLnBrk="1" hangingPunct="1">
              <a:buFontTx/>
              <a:buNone/>
            </a:pPr>
            <a:r>
              <a:rPr lang="en-US" dirty="0" smtClean="0"/>
              <a:t>	Innovation, on the other hand means the use of these new ideas.</a:t>
            </a:r>
          </a:p>
          <a:p>
            <a:pPr algn="just" eaLnBrk="1" hangingPunct="1">
              <a:buFontTx/>
              <a:buNone/>
            </a:pPr>
            <a:r>
              <a:rPr lang="en-US" dirty="0" smtClean="0"/>
              <a:t>	In an organization, this can mean a new product, a new service, or a new way of doing things.</a:t>
            </a:r>
          </a:p>
        </p:txBody>
      </p:sp>
      <p:sp>
        <p:nvSpPr>
          <p:cNvPr id="129026" name="Rectangle 2"/>
          <p:cNvSpPr>
            <a:spLocks noGrp="1" noChangeArrowheads="1"/>
          </p:cNvSpPr>
          <p:nvPr>
            <p:ph type="title"/>
          </p:nvPr>
        </p:nvSpPr>
        <p:spPr/>
        <p:txBody>
          <a:bodyPr/>
          <a:lstStyle/>
          <a:p>
            <a:pPr eaLnBrk="1" fontAlgn="auto" hangingPunct="1">
              <a:spcAft>
                <a:spcPts val="0"/>
              </a:spcAft>
              <a:defRPr/>
            </a:pPr>
            <a:r>
              <a:rPr lang="en-US" smtClean="0">
                <a:solidFill>
                  <a:srgbClr val="7B9899"/>
                </a:solidFill>
              </a:rPr>
              <a:t>Creativity and Innovation</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3"/>
          <p:cNvSpPr>
            <a:spLocks noGrp="1" noChangeArrowheads="1"/>
          </p:cNvSpPr>
          <p:nvPr>
            <p:ph idx="1"/>
          </p:nvPr>
        </p:nvSpPr>
        <p:spPr/>
        <p:txBody>
          <a:bodyPr/>
          <a:lstStyle/>
          <a:p>
            <a:pPr marL="609600" indent="-609600" eaLnBrk="1" hangingPunct="1"/>
            <a:r>
              <a:rPr lang="en-US" dirty="0" smtClean="0"/>
              <a:t>Four phases of the Creative process:</a:t>
            </a:r>
          </a:p>
          <a:p>
            <a:pPr marL="609600" indent="-609600" eaLnBrk="1" hangingPunct="1">
              <a:buFontTx/>
              <a:buAutoNum type="arabicPeriod"/>
            </a:pPr>
            <a:r>
              <a:rPr lang="en-US" dirty="0" smtClean="0"/>
              <a:t>Unconscious Scanning</a:t>
            </a:r>
          </a:p>
          <a:p>
            <a:pPr marL="609600" indent="-609600" eaLnBrk="1" hangingPunct="1">
              <a:buFontTx/>
              <a:buAutoNum type="arabicPeriod"/>
            </a:pPr>
            <a:r>
              <a:rPr lang="en-US" dirty="0" smtClean="0"/>
              <a:t>Intuition</a:t>
            </a:r>
          </a:p>
          <a:p>
            <a:pPr marL="609600" indent="-609600" eaLnBrk="1" hangingPunct="1">
              <a:buFontTx/>
              <a:buAutoNum type="arabicPeriod"/>
            </a:pPr>
            <a:r>
              <a:rPr lang="en-US" dirty="0" smtClean="0"/>
              <a:t>Insight</a:t>
            </a:r>
          </a:p>
          <a:p>
            <a:pPr marL="609600" indent="-609600" eaLnBrk="1" hangingPunct="1">
              <a:buFontTx/>
              <a:buAutoNum type="arabicPeriod"/>
            </a:pPr>
            <a:r>
              <a:rPr lang="en-US" dirty="0" smtClean="0"/>
              <a:t>Logical formulation and verification</a:t>
            </a:r>
          </a:p>
          <a:p>
            <a:pPr marL="609600" indent="-609600" eaLnBrk="1" hangingPunct="1">
              <a:buFontTx/>
              <a:buNone/>
            </a:pPr>
            <a:endParaRPr lang="en-US" dirty="0" smtClean="0"/>
          </a:p>
        </p:txBody>
      </p:sp>
      <p:sp>
        <p:nvSpPr>
          <p:cNvPr id="130050" name="Rectangle 2"/>
          <p:cNvSpPr>
            <a:spLocks noGrp="1" noChangeArrowheads="1"/>
          </p:cNvSpPr>
          <p:nvPr>
            <p:ph type="title"/>
          </p:nvPr>
        </p:nvSpPr>
        <p:spPr/>
        <p:txBody>
          <a:bodyPr/>
          <a:lstStyle/>
          <a:p>
            <a:pPr eaLnBrk="1" fontAlgn="auto" hangingPunct="1">
              <a:spcAft>
                <a:spcPts val="0"/>
              </a:spcAft>
              <a:defRPr/>
            </a:pPr>
            <a:r>
              <a:rPr lang="en-US" smtClean="0">
                <a:solidFill>
                  <a:srgbClr val="7B9899"/>
                </a:solidFill>
              </a:rPr>
              <a:t>The Creative Process</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3"/>
          <p:cNvSpPr>
            <a:spLocks noGrp="1" noChangeArrowheads="1"/>
          </p:cNvSpPr>
          <p:nvPr>
            <p:ph idx="1"/>
          </p:nvPr>
        </p:nvSpPr>
        <p:spPr>
          <a:xfrm>
            <a:off x="381000" y="1219200"/>
            <a:ext cx="8229600" cy="5334000"/>
          </a:xfrm>
        </p:spPr>
        <p:txBody>
          <a:bodyPr>
            <a:normAutofit/>
          </a:bodyPr>
          <a:lstStyle/>
          <a:p>
            <a:pPr algn="just">
              <a:lnSpc>
                <a:spcPct val="120000"/>
              </a:lnSpc>
            </a:pPr>
            <a:r>
              <a:rPr lang="en-US" dirty="0" smtClean="0"/>
              <a:t>Brainstorming is to improve problem solving by finding new and unusual solutions.</a:t>
            </a:r>
          </a:p>
          <a:p>
            <a:pPr algn="just">
              <a:lnSpc>
                <a:spcPct val="120000"/>
              </a:lnSpc>
            </a:pPr>
            <a:r>
              <a:rPr lang="en-US" dirty="0" smtClean="0"/>
              <a:t>Brainstorming is a </a:t>
            </a:r>
            <a:r>
              <a:rPr lang="en-US" i="1" dirty="0" smtClean="0"/>
              <a:t>lateral thinking</a:t>
            </a:r>
            <a:r>
              <a:rPr lang="en-US" dirty="0" smtClean="0"/>
              <a:t> process.</a:t>
            </a:r>
          </a:p>
          <a:p>
            <a:pPr algn="just">
              <a:lnSpc>
                <a:spcPct val="120000"/>
              </a:lnSpc>
            </a:pPr>
            <a:r>
              <a:rPr lang="en-US" dirty="0" smtClean="0"/>
              <a:t>Brainstorming encourages open and random thinking and communications.</a:t>
            </a:r>
          </a:p>
          <a:p>
            <a:pPr algn="just">
              <a:lnSpc>
                <a:spcPct val="120000"/>
              </a:lnSpc>
            </a:pPr>
            <a:r>
              <a:rPr lang="en-US" dirty="0" smtClean="0"/>
              <a:t>Brainstorming, which emphasizes group thinking, was widely accepted after its introduction.</a:t>
            </a:r>
          </a:p>
          <a:p>
            <a:pPr>
              <a:buNone/>
            </a:pPr>
            <a:r>
              <a:rPr lang="en-US" dirty="0" smtClean="0"/>
              <a:t>	</a:t>
            </a:r>
          </a:p>
          <a:p>
            <a:pPr>
              <a:buNone/>
            </a:pPr>
            <a:endParaRPr lang="en-US" dirty="0" smtClean="0"/>
          </a:p>
          <a:p>
            <a:pPr eaLnBrk="1" hangingPunct="1">
              <a:buNone/>
            </a:pPr>
            <a:endParaRPr lang="en-US" dirty="0" smtClean="0"/>
          </a:p>
          <a:p>
            <a:pPr eaLnBrk="1" hangingPunct="1">
              <a:buFontTx/>
              <a:buNone/>
            </a:pPr>
            <a:endParaRPr lang="en-US" dirty="0" smtClean="0"/>
          </a:p>
        </p:txBody>
      </p:sp>
      <p:sp>
        <p:nvSpPr>
          <p:cNvPr id="131074" name="Rectangle 2"/>
          <p:cNvSpPr>
            <a:spLocks noGrp="1" noChangeArrowheads="1"/>
          </p:cNvSpPr>
          <p:nvPr>
            <p:ph type="title"/>
          </p:nvPr>
        </p:nvSpPr>
        <p:spPr/>
        <p:txBody>
          <a:bodyPr>
            <a:normAutofit/>
          </a:bodyPr>
          <a:lstStyle/>
          <a:p>
            <a:pPr eaLnBrk="1" fontAlgn="auto" hangingPunct="1">
              <a:spcAft>
                <a:spcPts val="0"/>
              </a:spcAft>
              <a:defRPr/>
            </a:pPr>
            <a:r>
              <a:rPr lang="en-US" dirty="0" smtClean="0">
                <a:solidFill>
                  <a:srgbClr val="7B9899"/>
                </a:solidFill>
              </a:rPr>
              <a:t>Brainstorming</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smtClean="0"/>
              <a:t>The Rules of Brainstorming are as follows:</a:t>
            </a:r>
          </a:p>
          <a:p>
            <a:pPr>
              <a:buNone/>
            </a:pPr>
            <a:endParaRPr lang="en-US" dirty="0" smtClean="0"/>
          </a:p>
          <a:p>
            <a:r>
              <a:rPr lang="en-US" dirty="0" smtClean="0"/>
              <a:t>No ideas are ever criticized. </a:t>
            </a:r>
          </a:p>
          <a:p>
            <a:r>
              <a:rPr lang="en-US" dirty="0" smtClean="0"/>
              <a:t>The more radical the ideas are, the better</a:t>
            </a:r>
          </a:p>
          <a:p>
            <a:r>
              <a:rPr lang="en-US" dirty="0" smtClean="0"/>
              <a:t>The quantity of idea production is stressed</a:t>
            </a:r>
          </a:p>
          <a:p>
            <a:r>
              <a:rPr lang="en-US" dirty="0" smtClean="0"/>
              <a:t>The improvement of ideas by others is encouraged</a:t>
            </a:r>
          </a:p>
          <a:p>
            <a:pPr>
              <a:buNone/>
            </a:pPr>
            <a:endParaRPr lang="en-US" dirty="0" smtClean="0"/>
          </a:p>
          <a:p>
            <a:pPr>
              <a:buNone/>
            </a:pPr>
            <a:endParaRPr lang="en-US" dirty="0"/>
          </a:p>
        </p:txBody>
      </p:sp>
      <p:sp>
        <p:nvSpPr>
          <p:cNvPr id="3" name="Title 2"/>
          <p:cNvSpPr>
            <a:spLocks noGrp="1"/>
          </p:cNvSpPr>
          <p:nvPr>
            <p:ph type="title"/>
          </p:nvPr>
        </p:nvSpPr>
        <p:spPr/>
        <p:txBody>
          <a:bodyPr/>
          <a:lstStyle/>
          <a:p>
            <a:r>
              <a:rPr lang="en-US" dirty="0" smtClean="0"/>
              <a:t>Brainstorming</a:t>
            </a: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However, the enthusiasm was dampened by research which showed that individuals could develop better ideas working by themselves then they could working in groups.</a:t>
            </a:r>
          </a:p>
          <a:p>
            <a:pPr algn="just">
              <a:buNone/>
            </a:pPr>
            <a:endParaRPr lang="en-US" dirty="0" smtClean="0"/>
          </a:p>
          <a:p>
            <a:pPr algn="just"/>
            <a:r>
              <a:rPr lang="en-US" dirty="0" smtClean="0"/>
              <a:t>Additional Research, However showed that in some situation the group approach may work well.</a:t>
            </a:r>
            <a:endParaRPr lang="en-US" dirty="0"/>
          </a:p>
        </p:txBody>
      </p:sp>
      <p:sp>
        <p:nvSpPr>
          <p:cNvPr id="3" name="Title 2"/>
          <p:cNvSpPr>
            <a:spLocks noGrp="1"/>
          </p:cNvSpPr>
          <p:nvPr>
            <p:ph type="title"/>
          </p:nvPr>
        </p:nvSpPr>
        <p:spPr/>
        <p:txBody>
          <a:bodyPr/>
          <a:lstStyle/>
          <a:p>
            <a:r>
              <a:rPr lang="en-US" dirty="0" smtClean="0"/>
              <a:t>Brainstorming</a:t>
            </a: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It would be incorrect to assume that creativity flourishes only in groups.</a:t>
            </a:r>
          </a:p>
          <a:p>
            <a:pPr algn="just"/>
            <a:r>
              <a:rPr lang="en-US" dirty="0" smtClean="0"/>
              <a:t>Experts may not be willing to express ideas in a group for fear of being criticized.</a:t>
            </a:r>
          </a:p>
          <a:p>
            <a:pPr algn="just"/>
            <a:r>
              <a:rPr lang="en-US" dirty="0" smtClean="0"/>
              <a:t>Lower-level managers may be inhibited in expressing their views in a group with higher-level managers.</a:t>
            </a:r>
          </a:p>
          <a:p>
            <a:pPr algn="just"/>
            <a:r>
              <a:rPr lang="en-US" dirty="0" smtClean="0"/>
              <a:t>The need for getting along with others can be stronger than the need for exploring creative ideas.</a:t>
            </a:r>
          </a:p>
          <a:p>
            <a:pPr algn="just"/>
            <a:endParaRPr lang="en-US" dirty="0" smtClean="0"/>
          </a:p>
          <a:p>
            <a:pPr algn="just"/>
            <a:endParaRPr lang="en-US" dirty="0"/>
          </a:p>
        </p:txBody>
      </p:sp>
      <p:sp>
        <p:nvSpPr>
          <p:cNvPr id="3" name="Title 2"/>
          <p:cNvSpPr>
            <a:spLocks noGrp="1"/>
          </p:cNvSpPr>
          <p:nvPr>
            <p:ph type="title"/>
          </p:nvPr>
        </p:nvSpPr>
        <p:spPr/>
        <p:txBody>
          <a:bodyPr/>
          <a:lstStyle/>
          <a:p>
            <a:r>
              <a:rPr lang="en-US" dirty="0" smtClean="0"/>
              <a:t>Limitations of Brainstorming</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idx="1"/>
          </p:nvPr>
        </p:nvSpPr>
        <p:spPr>
          <a:xfrm>
            <a:off x="301625" y="1527175"/>
            <a:ext cx="8504238" cy="5330825"/>
          </a:xfrm>
        </p:spPr>
        <p:txBody>
          <a:bodyPr/>
          <a:lstStyle/>
          <a:p>
            <a:pPr marL="609600" indent="-609600" eaLnBrk="1" hangingPunct="1">
              <a:lnSpc>
                <a:spcPct val="80000"/>
              </a:lnSpc>
              <a:buFontTx/>
              <a:buAutoNum type="arabicPeriod" startAt="5"/>
            </a:pPr>
            <a:r>
              <a:rPr lang="en-US" sz="2000" b="1" smtClean="0"/>
              <a:t>Evaluating alternative courses</a:t>
            </a:r>
          </a:p>
          <a:p>
            <a:pPr marL="609600" indent="-609600" eaLnBrk="1" hangingPunct="1">
              <a:lnSpc>
                <a:spcPct val="80000"/>
              </a:lnSpc>
              <a:buFontTx/>
              <a:buNone/>
            </a:pPr>
            <a:r>
              <a:rPr lang="en-US" sz="2000" smtClean="0"/>
              <a:t>	Which alternatives will give us the best chance of meeting our goals at the lowest cost and highest profit?</a:t>
            </a:r>
          </a:p>
          <a:p>
            <a:pPr marL="609600" indent="-609600" eaLnBrk="1" hangingPunct="1">
              <a:lnSpc>
                <a:spcPct val="80000"/>
              </a:lnSpc>
              <a:buFontTx/>
              <a:buNone/>
            </a:pPr>
            <a:endParaRPr lang="en-US" sz="2000" smtClean="0"/>
          </a:p>
          <a:p>
            <a:pPr marL="609600" indent="-609600" eaLnBrk="1" hangingPunct="1">
              <a:lnSpc>
                <a:spcPct val="80000"/>
              </a:lnSpc>
              <a:buFontTx/>
              <a:buAutoNum type="arabicPeriod" startAt="6"/>
            </a:pPr>
            <a:r>
              <a:rPr lang="en-US" sz="2000" b="1" smtClean="0"/>
              <a:t>Selecting a course</a:t>
            </a:r>
          </a:p>
          <a:p>
            <a:pPr marL="609600" indent="-609600" eaLnBrk="1" hangingPunct="1">
              <a:lnSpc>
                <a:spcPct val="80000"/>
              </a:lnSpc>
              <a:buFontTx/>
              <a:buNone/>
            </a:pPr>
            <a:r>
              <a:rPr lang="en-US" sz="2000" smtClean="0"/>
              <a:t>	Selecting the course of action we will pursue</a:t>
            </a:r>
          </a:p>
          <a:p>
            <a:pPr marL="609600" indent="-609600" eaLnBrk="1" hangingPunct="1">
              <a:lnSpc>
                <a:spcPct val="80000"/>
              </a:lnSpc>
              <a:buFontTx/>
              <a:buNone/>
            </a:pPr>
            <a:endParaRPr lang="en-US" sz="2000" smtClean="0"/>
          </a:p>
          <a:p>
            <a:pPr marL="609600" indent="-609600" eaLnBrk="1" hangingPunct="1">
              <a:lnSpc>
                <a:spcPct val="80000"/>
              </a:lnSpc>
              <a:buFontTx/>
              <a:buAutoNum type="arabicPeriod" startAt="7"/>
            </a:pPr>
            <a:r>
              <a:rPr lang="en-US" sz="2000" b="1" smtClean="0"/>
              <a:t>Formulating derivative plans (Supporting plan)</a:t>
            </a:r>
          </a:p>
          <a:p>
            <a:pPr marL="609600" indent="-609600" eaLnBrk="1" hangingPunct="1">
              <a:lnSpc>
                <a:spcPct val="80000"/>
              </a:lnSpc>
              <a:buFontTx/>
              <a:buNone/>
            </a:pPr>
            <a:r>
              <a:rPr lang="en-US" sz="2000" smtClean="0"/>
              <a:t>	Such as plans to:</a:t>
            </a:r>
          </a:p>
          <a:p>
            <a:pPr marL="609600" indent="-609600" eaLnBrk="1" hangingPunct="1">
              <a:lnSpc>
                <a:spcPct val="80000"/>
              </a:lnSpc>
              <a:buFontTx/>
              <a:buNone/>
            </a:pPr>
            <a:r>
              <a:rPr lang="en-US" sz="2000" smtClean="0"/>
              <a:t>	Buy equipment</a:t>
            </a:r>
          </a:p>
          <a:p>
            <a:pPr marL="609600" indent="-609600" eaLnBrk="1" hangingPunct="1">
              <a:lnSpc>
                <a:spcPct val="80000"/>
              </a:lnSpc>
              <a:buFontTx/>
              <a:buNone/>
            </a:pPr>
            <a:r>
              <a:rPr lang="en-US" sz="2000" smtClean="0"/>
              <a:t>	Buy Materials</a:t>
            </a:r>
          </a:p>
          <a:p>
            <a:pPr marL="609600" indent="-609600" eaLnBrk="1" hangingPunct="1">
              <a:lnSpc>
                <a:spcPct val="80000"/>
              </a:lnSpc>
              <a:buFontTx/>
              <a:buNone/>
            </a:pPr>
            <a:r>
              <a:rPr lang="en-US" sz="2000" smtClean="0"/>
              <a:t>	Hire and train workers</a:t>
            </a:r>
          </a:p>
          <a:p>
            <a:pPr marL="609600" indent="-609600" eaLnBrk="1" hangingPunct="1">
              <a:lnSpc>
                <a:spcPct val="80000"/>
              </a:lnSpc>
              <a:buFontTx/>
              <a:buNone/>
            </a:pPr>
            <a:r>
              <a:rPr lang="en-US" sz="2000" smtClean="0"/>
              <a:t>	Develop new product</a:t>
            </a:r>
          </a:p>
        </p:txBody>
      </p:sp>
      <p:sp>
        <p:nvSpPr>
          <p:cNvPr id="26626" name="Rectangle 2"/>
          <p:cNvSpPr>
            <a:spLocks noGrp="1" noChangeArrowheads="1"/>
          </p:cNvSpPr>
          <p:nvPr>
            <p:ph type="title"/>
          </p:nvPr>
        </p:nvSpPr>
        <p:spPr/>
        <p:txBody>
          <a:bodyPr/>
          <a:lstStyle/>
          <a:p>
            <a:pPr eaLnBrk="1" fontAlgn="auto" hangingPunct="1">
              <a:spcAft>
                <a:spcPts val="0"/>
              </a:spcAft>
              <a:defRPr/>
            </a:pPr>
            <a:r>
              <a:rPr lang="en-US" sz="4000" smtClean="0">
                <a:solidFill>
                  <a:srgbClr val="7B9899"/>
                </a:solidFill>
              </a:rPr>
              <a:t>STEPS INVOLVED IN PLANNING</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301625" y="1676400"/>
            <a:ext cx="8504238" cy="4422775"/>
          </a:xfrm>
        </p:spPr>
        <p:txBody>
          <a:bodyPr/>
          <a:lstStyle/>
          <a:p>
            <a:pPr marL="609600" indent="-609600" eaLnBrk="1" hangingPunct="1">
              <a:lnSpc>
                <a:spcPct val="80000"/>
              </a:lnSpc>
              <a:buFontTx/>
              <a:buAutoNum type="arabicPeriod" startAt="8"/>
            </a:pPr>
            <a:endParaRPr lang="en-US" sz="2000" b="1" smtClean="0"/>
          </a:p>
          <a:p>
            <a:pPr marL="609600" indent="-609600" eaLnBrk="1" hangingPunct="1">
              <a:lnSpc>
                <a:spcPct val="80000"/>
              </a:lnSpc>
              <a:buFontTx/>
              <a:buAutoNum type="arabicPeriod" startAt="8"/>
            </a:pPr>
            <a:r>
              <a:rPr lang="en-US" sz="2000" b="1" smtClean="0"/>
              <a:t>Quantifying plans by budgeting</a:t>
            </a:r>
          </a:p>
          <a:p>
            <a:pPr marL="609600" indent="-609600" eaLnBrk="1" hangingPunct="1">
              <a:lnSpc>
                <a:spcPct val="80000"/>
              </a:lnSpc>
              <a:buFontTx/>
              <a:buNone/>
            </a:pPr>
            <a:r>
              <a:rPr lang="en-US" sz="2000" smtClean="0"/>
              <a:t>	Develop such budgets as:</a:t>
            </a:r>
          </a:p>
          <a:p>
            <a:pPr marL="609600" indent="-609600" eaLnBrk="1" hangingPunct="1">
              <a:lnSpc>
                <a:spcPct val="80000"/>
              </a:lnSpc>
              <a:buFontTx/>
              <a:buNone/>
            </a:pPr>
            <a:r>
              <a:rPr lang="en-US" sz="2000" smtClean="0"/>
              <a:t>	Volume and price of sales</a:t>
            </a:r>
          </a:p>
          <a:p>
            <a:pPr marL="609600" indent="-609600" eaLnBrk="1" hangingPunct="1">
              <a:lnSpc>
                <a:spcPct val="80000"/>
              </a:lnSpc>
              <a:buFontTx/>
              <a:buNone/>
            </a:pPr>
            <a:r>
              <a:rPr lang="en-US" sz="2000" smtClean="0"/>
              <a:t>	Operating expenses necessary for plans</a:t>
            </a:r>
          </a:p>
          <a:p>
            <a:pPr marL="609600" indent="-609600" eaLnBrk="1" hangingPunct="1">
              <a:lnSpc>
                <a:spcPct val="80000"/>
              </a:lnSpc>
              <a:buFontTx/>
              <a:buNone/>
            </a:pPr>
            <a:r>
              <a:rPr lang="en-US" sz="2000" smtClean="0"/>
              <a:t>	Expenditures for capital  Equipment</a:t>
            </a:r>
          </a:p>
          <a:p>
            <a:pPr marL="609600" indent="-609600" eaLnBrk="1" hangingPunct="1">
              <a:lnSpc>
                <a:spcPct val="80000"/>
              </a:lnSpc>
              <a:buFontTx/>
              <a:buNone/>
            </a:pPr>
            <a:endParaRPr lang="en-US" sz="2000" smtClean="0"/>
          </a:p>
          <a:p>
            <a:pPr marL="609600" indent="-609600" eaLnBrk="1" hangingPunct="1">
              <a:lnSpc>
                <a:spcPct val="80000"/>
              </a:lnSpc>
              <a:buFontTx/>
              <a:buNone/>
            </a:pPr>
            <a:endParaRPr lang="en-US" sz="2000" smtClean="0"/>
          </a:p>
          <a:p>
            <a:pPr marL="609600" indent="-609600" eaLnBrk="1" hangingPunct="1">
              <a:lnSpc>
                <a:spcPct val="80000"/>
              </a:lnSpc>
              <a:buFont typeface="Wingdings" pitchFamily="2" charset="2"/>
              <a:buChar char="q"/>
            </a:pPr>
            <a:r>
              <a:rPr lang="en-US" sz="2400" b="1" u="sng" smtClean="0"/>
              <a:t>Co-ordination of Short and long-range plans</a:t>
            </a:r>
          </a:p>
          <a:p>
            <a:pPr marL="609600" indent="-609600" eaLnBrk="1" hangingPunct="1">
              <a:lnSpc>
                <a:spcPct val="80000"/>
              </a:lnSpc>
              <a:buFont typeface="Wingdings 2" pitchFamily="18" charset="2"/>
              <a:buNone/>
            </a:pPr>
            <a:r>
              <a:rPr lang="en-US" sz="2000" b="1" smtClean="0"/>
              <a:t>	</a:t>
            </a:r>
          </a:p>
        </p:txBody>
      </p:sp>
      <p:sp>
        <p:nvSpPr>
          <p:cNvPr id="2" name="Title 1"/>
          <p:cNvSpPr>
            <a:spLocks noGrp="1"/>
          </p:cNvSpPr>
          <p:nvPr>
            <p:ph type="title"/>
          </p:nvPr>
        </p:nvSpPr>
        <p:spPr/>
        <p:txBody>
          <a:bodyPr/>
          <a:lstStyle/>
          <a:p>
            <a:pPr eaLnBrk="1" fontAlgn="auto" hangingPunct="1">
              <a:spcAft>
                <a:spcPts val="0"/>
              </a:spcAft>
              <a:defRPr/>
            </a:pPr>
            <a:r>
              <a:rPr lang="en-US" sz="3600" dirty="0" smtClean="0">
                <a:solidFill>
                  <a:srgbClr val="7B9899"/>
                </a:solidFill>
              </a:rPr>
              <a:t>STEPS INVOLVED IN PLANNING</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685800" y="381000"/>
            <a:ext cx="7772400" cy="1143000"/>
          </a:xfrm>
          <a:prstGeom prst="rect">
            <a:avLst/>
          </a:prstGeom>
          <a:noFill/>
          <a:ln w="9525">
            <a:noFill/>
            <a:miter lim="800000"/>
            <a:headEnd/>
            <a:tailEnd/>
          </a:ln>
        </p:spPr>
        <p:txBody>
          <a:bodyPr anchor="ctr"/>
          <a:lstStyle/>
          <a:p>
            <a:pPr algn="ctr"/>
            <a:r>
              <a:rPr lang="en-US" sz="4400">
                <a:solidFill>
                  <a:schemeClr val="tx2"/>
                </a:solidFill>
                <a:latin typeface="Tahoma" pitchFamily="34" charset="0"/>
              </a:rPr>
              <a:t>Making Planning Effective</a:t>
            </a:r>
          </a:p>
        </p:txBody>
      </p:sp>
      <p:sp>
        <p:nvSpPr>
          <p:cNvPr id="25603" name="Rectangle 5"/>
          <p:cNvSpPr>
            <a:spLocks noChangeArrowheads="1"/>
          </p:cNvSpPr>
          <p:nvPr/>
        </p:nvSpPr>
        <p:spPr bwMode="auto">
          <a:xfrm>
            <a:off x="381000" y="1828800"/>
            <a:ext cx="8534400" cy="4038600"/>
          </a:xfrm>
          <a:prstGeom prst="rect">
            <a:avLst/>
          </a:prstGeom>
          <a:noFill/>
          <a:ln w="9525">
            <a:noFill/>
            <a:miter lim="800000"/>
            <a:headEnd/>
            <a:tailEnd/>
          </a:ln>
        </p:spPr>
        <p:txBody>
          <a:bodyPr/>
          <a:lstStyle/>
          <a:p>
            <a:pPr marL="342900" indent="-342900">
              <a:spcBef>
                <a:spcPct val="20000"/>
              </a:spcBef>
              <a:buSzPct val="90000"/>
              <a:buFontTx/>
              <a:buBlip>
                <a:blip r:embed="rId2"/>
              </a:buBlip>
            </a:pPr>
            <a:r>
              <a:rPr lang="en-US" sz="3200" dirty="0">
                <a:latin typeface="Tahoma" pitchFamily="34" charset="0"/>
              </a:rPr>
              <a:t>Linked to Long term objectives</a:t>
            </a:r>
          </a:p>
          <a:p>
            <a:pPr marL="342900" indent="-342900">
              <a:spcBef>
                <a:spcPct val="20000"/>
              </a:spcBef>
              <a:buSzPct val="90000"/>
              <a:buFontTx/>
              <a:buBlip>
                <a:blip r:embed="rId2"/>
              </a:buBlip>
            </a:pPr>
            <a:r>
              <a:rPr lang="en-US" sz="3200" dirty="0">
                <a:latin typeface="Tahoma" pitchFamily="34" charset="0"/>
              </a:rPr>
              <a:t>Consistency</a:t>
            </a:r>
          </a:p>
          <a:p>
            <a:pPr marL="342900" indent="-342900">
              <a:spcBef>
                <a:spcPct val="20000"/>
              </a:spcBef>
              <a:buSzPct val="90000"/>
              <a:buFontTx/>
              <a:buBlip>
                <a:blip r:embed="rId2"/>
              </a:buBlip>
            </a:pPr>
            <a:r>
              <a:rPr lang="en-US" sz="3200" dirty="0">
                <a:latin typeface="Tahoma" pitchFamily="34" charset="0"/>
              </a:rPr>
              <a:t>Everyone participates </a:t>
            </a:r>
          </a:p>
          <a:p>
            <a:pPr marL="342900" indent="-342900">
              <a:spcBef>
                <a:spcPct val="20000"/>
              </a:spcBef>
              <a:buSzPct val="90000"/>
              <a:buFontTx/>
              <a:buBlip>
                <a:blip r:embed="rId2"/>
              </a:buBlip>
            </a:pPr>
            <a:r>
              <a:rPr lang="en-US" sz="3200" dirty="0">
                <a:latin typeface="Tahoma" pitchFamily="34" charset="0"/>
              </a:rPr>
              <a:t>Feasible</a:t>
            </a:r>
          </a:p>
          <a:p>
            <a:pPr marL="342900" indent="-342900">
              <a:spcBef>
                <a:spcPct val="20000"/>
              </a:spcBef>
              <a:buSzPct val="90000"/>
              <a:buFontTx/>
              <a:buBlip>
                <a:blip r:embed="rId2"/>
              </a:buBlip>
            </a:pPr>
            <a:r>
              <a:rPr lang="en-US" sz="3200" dirty="0">
                <a:latin typeface="Tahoma" pitchFamily="34" charset="0"/>
              </a:rPr>
              <a:t>Flexible</a:t>
            </a:r>
          </a:p>
          <a:p>
            <a:pPr marL="342900" indent="-342900">
              <a:spcBef>
                <a:spcPct val="20000"/>
              </a:spcBef>
              <a:buSzPct val="90000"/>
              <a:buFontTx/>
              <a:buBlip>
                <a:blip r:embed="rId2"/>
              </a:buBlip>
            </a:pPr>
            <a:r>
              <a:rPr lang="en-US" sz="3200" dirty="0">
                <a:latin typeface="Tahoma" pitchFamily="34" charset="0"/>
              </a:rPr>
              <a:t>Simple</a:t>
            </a:r>
          </a:p>
          <a:p>
            <a:pPr marL="342900" indent="-342900">
              <a:spcBef>
                <a:spcPct val="20000"/>
              </a:spcBef>
              <a:buSzPct val="90000"/>
              <a:buFontTx/>
              <a:buBlip>
                <a:blip r:embed="rId2"/>
              </a:buBlip>
            </a:pPr>
            <a:r>
              <a:rPr lang="en-US" sz="3200" dirty="0">
                <a:latin typeface="Tahoma" pitchFamily="34" charset="0"/>
              </a:rPr>
              <a:t>Top Management Support</a:t>
            </a:r>
          </a:p>
          <a:p>
            <a:pPr marL="342900" indent="-342900">
              <a:spcBef>
                <a:spcPct val="20000"/>
              </a:spcBef>
              <a:buSzPct val="90000"/>
              <a:buFontTx/>
              <a:buBlip>
                <a:blip r:embed="rId2"/>
              </a:buBlip>
            </a:pPr>
            <a:endParaRPr lang="en-US" sz="3200" dirty="0">
              <a:latin typeface="Tahoma"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p:txBody>
          <a:bodyPr/>
          <a:lstStyle/>
          <a:p>
            <a:pPr eaLnBrk="1" hangingPunct="1">
              <a:buFontTx/>
              <a:buNone/>
            </a:pPr>
            <a:endParaRPr lang="en-US" smtClean="0"/>
          </a:p>
          <a:p>
            <a:pPr eaLnBrk="1" hangingPunct="1">
              <a:buFontTx/>
              <a:buNone/>
            </a:pPr>
            <a:r>
              <a:rPr lang="en-US" smtClean="0"/>
              <a:t>   “Objective are goals, aims or purposes that organization wish over varying periods of time”</a:t>
            </a:r>
          </a:p>
        </p:txBody>
      </p:sp>
      <p:sp>
        <p:nvSpPr>
          <p:cNvPr id="754690" name="Rectangle 2"/>
          <p:cNvSpPr>
            <a:spLocks noGrp="1" noChangeArrowheads="1"/>
          </p:cNvSpPr>
          <p:nvPr>
            <p:ph type="title"/>
          </p:nvPr>
        </p:nvSpPr>
        <p:spPr/>
        <p:txBody>
          <a:bodyPr/>
          <a:lstStyle/>
          <a:p>
            <a:pPr eaLnBrk="1" fontAlgn="auto" hangingPunct="1">
              <a:spcAft>
                <a:spcPts val="0"/>
              </a:spcAft>
              <a:defRPr/>
            </a:pPr>
            <a:r>
              <a:rPr lang="en-US"/>
              <a:t>What Is an Objective?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301625" y="1527175"/>
            <a:ext cx="8613775" cy="4572000"/>
          </a:xfrm>
        </p:spPr>
        <p:txBody>
          <a:bodyPr/>
          <a:lstStyle/>
          <a:p>
            <a:pPr algn="just" eaLnBrk="1" hangingPunct="1">
              <a:lnSpc>
                <a:spcPct val="80000"/>
              </a:lnSpc>
            </a:pPr>
            <a:r>
              <a:rPr lang="en-US" sz="2800" dirty="0" smtClean="0"/>
              <a:t>An objective is verifiable when at the end of the period one can determine whether or not it has been achieved.</a:t>
            </a:r>
          </a:p>
          <a:p>
            <a:pPr algn="just" eaLnBrk="1" hangingPunct="1">
              <a:lnSpc>
                <a:spcPct val="80000"/>
              </a:lnSpc>
              <a:buFont typeface="Wingdings 2" pitchFamily="18" charset="2"/>
              <a:buNone/>
            </a:pPr>
            <a:endParaRPr lang="en-US" sz="2800" dirty="0" smtClean="0"/>
          </a:p>
          <a:p>
            <a:pPr eaLnBrk="1" hangingPunct="1">
              <a:lnSpc>
                <a:spcPct val="80000"/>
              </a:lnSpc>
              <a:buFontTx/>
              <a:buNone/>
            </a:pPr>
            <a:r>
              <a:rPr lang="en-US" sz="2800" b="1" dirty="0" smtClean="0"/>
              <a:t>The Nature of Objectives</a:t>
            </a:r>
          </a:p>
          <a:p>
            <a:pPr algn="just" eaLnBrk="1" hangingPunct="1">
              <a:lnSpc>
                <a:spcPct val="80000"/>
              </a:lnSpc>
              <a:buFontTx/>
              <a:buNone/>
            </a:pPr>
            <a:r>
              <a:rPr lang="en-US" sz="2800" b="1" dirty="0" smtClean="0"/>
              <a:t>	</a:t>
            </a:r>
            <a:r>
              <a:rPr lang="en-US" sz="2400" dirty="0" smtClean="0"/>
              <a:t>Objectives state end results and overall objectives need to be </a:t>
            </a:r>
            <a:r>
              <a:rPr lang="en-US" sz="2400" b="1" dirty="0" smtClean="0"/>
              <a:t>supported by sub objectives. </a:t>
            </a:r>
            <a:r>
              <a:rPr lang="en-US" sz="2400" dirty="0" smtClean="0"/>
              <a:t>Thus, objectives form a hierarchy as well as network.</a:t>
            </a:r>
          </a:p>
          <a:p>
            <a:pPr algn="just" eaLnBrk="1" hangingPunct="1">
              <a:lnSpc>
                <a:spcPct val="80000"/>
              </a:lnSpc>
              <a:buFontTx/>
              <a:buNone/>
            </a:pPr>
            <a:r>
              <a:rPr lang="en-US" sz="2400" dirty="0" smtClean="0"/>
              <a:t>	</a:t>
            </a:r>
          </a:p>
        </p:txBody>
      </p:sp>
      <p:sp>
        <p:nvSpPr>
          <p:cNvPr id="30722" name="Rectangle 2"/>
          <p:cNvSpPr>
            <a:spLocks noGrp="1" noChangeArrowheads="1"/>
          </p:cNvSpPr>
          <p:nvPr>
            <p:ph type="title"/>
          </p:nvPr>
        </p:nvSpPr>
        <p:spPr/>
        <p:txBody>
          <a:bodyPr/>
          <a:lstStyle/>
          <a:p>
            <a:pPr eaLnBrk="1" fontAlgn="auto" hangingPunct="1">
              <a:spcAft>
                <a:spcPts val="0"/>
              </a:spcAft>
              <a:defRPr/>
            </a:pPr>
            <a:r>
              <a:rPr lang="en-US" smtClean="0">
                <a:solidFill>
                  <a:srgbClr val="7B9899"/>
                </a:solidFill>
              </a:rPr>
              <a:t>OBJECTIVES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33400" y="381000"/>
            <a:ext cx="8001000" cy="609600"/>
          </a:xfrm>
        </p:spPr>
        <p:txBody>
          <a:bodyPr/>
          <a:lstStyle/>
          <a:p>
            <a:pPr eaLnBrk="1" fontAlgn="auto" hangingPunct="1">
              <a:spcAft>
                <a:spcPts val="0"/>
              </a:spcAft>
              <a:defRPr/>
            </a:pPr>
            <a:r>
              <a:rPr lang="en-US" sz="2800" smtClean="0">
                <a:solidFill>
                  <a:schemeClr val="accent2"/>
                </a:solidFill>
              </a:rPr>
              <a:t>HOW TO SET CORPORATE  OBJECTIVES</a:t>
            </a:r>
            <a:endParaRPr lang="en-GB" sz="2800" smtClean="0">
              <a:solidFill>
                <a:schemeClr val="accent2"/>
              </a:solidFill>
            </a:endParaRPr>
          </a:p>
        </p:txBody>
      </p:sp>
      <p:graphicFrame>
        <p:nvGraphicFramePr>
          <p:cNvPr id="8195" name="Group 3"/>
          <p:cNvGraphicFramePr>
            <a:graphicFrameLocks noGrp="1"/>
          </p:cNvGraphicFramePr>
          <p:nvPr>
            <p:ph type="tbl" idx="1"/>
          </p:nvPr>
        </p:nvGraphicFramePr>
        <p:xfrm>
          <a:off x="685800" y="1905000"/>
          <a:ext cx="4038600" cy="4210050"/>
        </p:xfrm>
        <a:graphic>
          <a:graphicData uri="http://schemas.openxmlformats.org/drawingml/2006/table">
            <a:tbl>
              <a:tblPr/>
              <a:tblGrid>
                <a:gridCol w="4038600"/>
              </a:tblGrid>
              <a:tr h="1066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rPr>
                        <a:t>Socio-economic purpose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rPr>
                        <a:t>Mission statement</a:t>
                      </a:r>
                      <a:endParaRPr kumimoji="0" lang="en-GB" sz="2800" b="1" i="0" u="none" strike="noStrike" cap="none" normalizeH="0" baseline="0" dirty="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AA6A4"/>
                    </a:solidFill>
                  </a:tcPr>
                </a:tc>
              </a:tr>
              <a:tr h="1047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rPr>
                        <a:t>Overall objectives of org.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rPr>
                        <a:t>Corporate objectives</a:t>
                      </a:r>
                      <a:endParaRPr kumimoji="0" lang="en-GB" sz="2800" b="1" i="0" u="none" strike="noStrike" cap="none" normalizeH="0" baseline="0" dirty="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CF2AC"/>
                    </a:solidFill>
                  </a:tcPr>
                </a:tc>
              </a:tr>
              <a:tr h="1047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rPr>
                        <a:t>Departmental objectives</a:t>
                      </a:r>
                      <a:endParaRPr kumimoji="0" lang="en-GB" sz="2800" b="1" i="0" u="none" strike="noStrike" cap="none" normalizeH="0" baseline="0" dirty="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1047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Times New Roman" pitchFamily="18" charset="0"/>
                        </a:rPr>
                        <a:t>Individuals and team targets</a:t>
                      </a:r>
                      <a:endParaRPr kumimoji="0" lang="en-GB" sz="2800" b="1" i="0" u="none" strike="noStrike" cap="none" normalizeH="0" baseline="0" dirty="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6EBB3"/>
                    </a:solidFill>
                  </a:tcPr>
                </a:tc>
              </a:tr>
            </a:tbl>
          </a:graphicData>
        </a:graphic>
      </p:graphicFrame>
      <p:sp>
        <p:nvSpPr>
          <p:cNvPr id="29711" name="AutoShape 15"/>
          <p:cNvSpPr>
            <a:spLocks noChangeArrowheads="1"/>
          </p:cNvSpPr>
          <p:nvPr/>
        </p:nvSpPr>
        <p:spPr bwMode="auto">
          <a:xfrm>
            <a:off x="0" y="1752600"/>
            <a:ext cx="609600" cy="4464050"/>
          </a:xfrm>
          <a:prstGeom prst="downArrow">
            <a:avLst>
              <a:gd name="adj1" fmla="val 50000"/>
              <a:gd name="adj2" fmla="val 172292"/>
            </a:avLst>
          </a:prstGeom>
          <a:solidFill>
            <a:schemeClr val="accent1"/>
          </a:solidFill>
          <a:ln w="9525">
            <a:solidFill>
              <a:schemeClr val="tx1"/>
            </a:solidFill>
            <a:miter lim="800000"/>
            <a:headEnd/>
            <a:tailEnd/>
          </a:ln>
        </p:spPr>
        <p:txBody>
          <a:bodyPr wrap="none" anchor="ctr"/>
          <a:lstStyle/>
          <a:p>
            <a:endParaRPr lang="en-US"/>
          </a:p>
        </p:txBody>
      </p:sp>
      <p:sp>
        <p:nvSpPr>
          <p:cNvPr id="29712" name="Text Box 16"/>
          <p:cNvSpPr txBox="1">
            <a:spLocks noChangeArrowheads="1"/>
          </p:cNvSpPr>
          <p:nvPr/>
        </p:nvSpPr>
        <p:spPr bwMode="auto">
          <a:xfrm>
            <a:off x="5334000" y="1971675"/>
            <a:ext cx="3505200" cy="923925"/>
          </a:xfrm>
          <a:prstGeom prst="rect">
            <a:avLst/>
          </a:prstGeom>
          <a:solidFill>
            <a:srgbClr val="FAA6A4"/>
          </a:solidFill>
          <a:ln w="9525">
            <a:noFill/>
            <a:miter lim="800000"/>
            <a:headEnd/>
            <a:tailEnd/>
          </a:ln>
        </p:spPr>
        <p:txBody>
          <a:bodyPr>
            <a:spAutoFit/>
          </a:bodyPr>
          <a:lstStyle/>
          <a:p>
            <a:r>
              <a:rPr lang="en-US" b="1">
                <a:solidFill>
                  <a:srgbClr val="1C1C1C"/>
                </a:solidFill>
              </a:rPr>
              <a:t>To become the leading supplier of computers in London</a:t>
            </a:r>
            <a:endParaRPr lang="en-GB" b="1">
              <a:solidFill>
                <a:srgbClr val="1C1C1C"/>
              </a:solidFill>
            </a:endParaRPr>
          </a:p>
        </p:txBody>
      </p:sp>
      <p:sp>
        <p:nvSpPr>
          <p:cNvPr id="29713" name="Text Box 17"/>
          <p:cNvSpPr txBox="1">
            <a:spLocks noChangeArrowheads="1"/>
          </p:cNvSpPr>
          <p:nvPr/>
        </p:nvSpPr>
        <p:spPr bwMode="auto">
          <a:xfrm>
            <a:off x="5257800" y="3124200"/>
            <a:ext cx="3384550" cy="641350"/>
          </a:xfrm>
          <a:prstGeom prst="rect">
            <a:avLst/>
          </a:prstGeom>
          <a:solidFill>
            <a:srgbClr val="ACF2AC"/>
          </a:solidFill>
          <a:ln w="9525">
            <a:noFill/>
            <a:miter lim="800000"/>
            <a:headEnd/>
            <a:tailEnd/>
          </a:ln>
        </p:spPr>
        <p:txBody>
          <a:bodyPr>
            <a:spAutoFit/>
          </a:bodyPr>
          <a:lstStyle/>
          <a:p>
            <a:r>
              <a:rPr lang="en-US" b="1">
                <a:solidFill>
                  <a:srgbClr val="FF3300"/>
                </a:solidFill>
              </a:rPr>
              <a:t>To increase sales in London by 10% in the next 5 years</a:t>
            </a:r>
            <a:endParaRPr lang="en-GB" b="1">
              <a:solidFill>
                <a:srgbClr val="FF3300"/>
              </a:solidFill>
            </a:endParaRPr>
          </a:p>
        </p:txBody>
      </p:sp>
      <p:sp>
        <p:nvSpPr>
          <p:cNvPr id="29714" name="Text Box 18"/>
          <p:cNvSpPr txBox="1">
            <a:spLocks noChangeArrowheads="1"/>
          </p:cNvSpPr>
          <p:nvPr/>
        </p:nvSpPr>
        <p:spPr bwMode="auto">
          <a:xfrm>
            <a:off x="5181600" y="3962400"/>
            <a:ext cx="3810000" cy="1200150"/>
          </a:xfrm>
          <a:prstGeom prst="rect">
            <a:avLst/>
          </a:prstGeom>
          <a:solidFill>
            <a:schemeClr val="folHlink"/>
          </a:solidFill>
          <a:ln w="9525">
            <a:noFill/>
            <a:miter lim="800000"/>
            <a:headEnd/>
            <a:tailEnd/>
          </a:ln>
        </p:spPr>
        <p:txBody>
          <a:bodyPr>
            <a:spAutoFit/>
          </a:bodyPr>
          <a:lstStyle/>
          <a:p>
            <a:r>
              <a:rPr lang="en-US" b="1">
                <a:solidFill>
                  <a:srgbClr val="1C1C1C"/>
                </a:solidFill>
              </a:rPr>
              <a:t>e.g. (marketing department) to achieve a 10% share of the computer market in London within the next 5 years</a:t>
            </a:r>
            <a:endParaRPr lang="en-GB" b="1">
              <a:solidFill>
                <a:srgbClr val="1C1C1C"/>
              </a:solidFill>
            </a:endParaRPr>
          </a:p>
        </p:txBody>
      </p:sp>
      <p:sp>
        <p:nvSpPr>
          <p:cNvPr id="29715" name="Text Box 19"/>
          <p:cNvSpPr txBox="1">
            <a:spLocks noChangeArrowheads="1"/>
          </p:cNvSpPr>
          <p:nvPr/>
        </p:nvSpPr>
        <p:spPr bwMode="auto">
          <a:xfrm>
            <a:off x="5257800" y="5257800"/>
            <a:ext cx="3492500" cy="915988"/>
          </a:xfrm>
          <a:prstGeom prst="rect">
            <a:avLst/>
          </a:prstGeom>
          <a:solidFill>
            <a:srgbClr val="E6EBB3"/>
          </a:solidFill>
          <a:ln w="9525">
            <a:noFill/>
            <a:miter lim="800000"/>
            <a:headEnd/>
            <a:tailEnd/>
          </a:ln>
        </p:spPr>
        <p:txBody>
          <a:bodyPr>
            <a:spAutoFit/>
          </a:bodyPr>
          <a:lstStyle/>
          <a:p>
            <a:r>
              <a:rPr lang="en-US" b="1">
                <a:solidFill>
                  <a:srgbClr val="FF3300"/>
                </a:solidFill>
              </a:rPr>
              <a:t>e.g. to design questionnaires as part of market research</a:t>
            </a:r>
          </a:p>
          <a:p>
            <a:endParaRPr lang="en-GB" b="1">
              <a:solidFill>
                <a:srgbClr val="FF3300"/>
              </a:solidFill>
            </a:endParaRPr>
          </a:p>
        </p:txBody>
      </p:sp>
      <p:sp>
        <p:nvSpPr>
          <p:cNvPr id="29716" name="AutoShape 15"/>
          <p:cNvSpPr>
            <a:spLocks noChangeArrowheads="1"/>
          </p:cNvSpPr>
          <p:nvPr/>
        </p:nvSpPr>
        <p:spPr bwMode="auto">
          <a:xfrm rot="10800000">
            <a:off x="4708525" y="1692275"/>
            <a:ext cx="549275" cy="4464050"/>
          </a:xfrm>
          <a:prstGeom prst="downArrow">
            <a:avLst>
              <a:gd name="adj1" fmla="val 50000"/>
              <a:gd name="adj2" fmla="val 172439"/>
            </a:avLst>
          </a:prstGeom>
          <a:solidFill>
            <a:schemeClr val="accent1"/>
          </a:solidFill>
          <a:ln w="9525">
            <a:solidFill>
              <a:schemeClr val="tx1"/>
            </a:solidFill>
            <a:miter lim="800000"/>
            <a:headEnd/>
            <a:tailEnd/>
          </a:ln>
        </p:spPr>
        <p:txBody>
          <a:bodyPr wrap="none" anchor="ctr"/>
          <a:lstStyle/>
          <a:p>
            <a:endParaRPr lang="en-US"/>
          </a:p>
        </p:txBody>
      </p:sp>
      <p:cxnSp>
        <p:nvCxnSpPr>
          <p:cNvPr id="11" name="Straight Connector 10"/>
          <p:cNvCxnSpPr/>
          <p:nvPr/>
        </p:nvCxnSpPr>
        <p:spPr>
          <a:xfrm>
            <a:off x="685800" y="2438400"/>
            <a:ext cx="3962400" cy="1588"/>
          </a:xfrm>
          <a:prstGeom prst="line">
            <a:avLst/>
          </a:prstGeom>
          <a:ln>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5800" y="3505200"/>
            <a:ext cx="3962400" cy="1588"/>
          </a:xfrm>
          <a:prstGeom prst="line">
            <a:avLst/>
          </a:prstGeom>
          <a:ln>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719" name="TextBox 11"/>
          <p:cNvSpPr txBox="1">
            <a:spLocks noChangeArrowheads="1"/>
          </p:cNvSpPr>
          <p:nvPr/>
        </p:nvSpPr>
        <p:spPr bwMode="auto">
          <a:xfrm rot="-5400000">
            <a:off x="-767556" y="3510756"/>
            <a:ext cx="2209800" cy="369888"/>
          </a:xfrm>
          <a:prstGeom prst="rect">
            <a:avLst/>
          </a:prstGeom>
          <a:noFill/>
          <a:ln w="9525">
            <a:noFill/>
            <a:miter lim="800000"/>
            <a:headEnd/>
            <a:tailEnd/>
          </a:ln>
        </p:spPr>
        <p:txBody>
          <a:bodyPr>
            <a:spAutoFit/>
          </a:bodyPr>
          <a:lstStyle/>
          <a:p>
            <a:r>
              <a:rPr lang="en-US"/>
              <a:t>Top down approach</a:t>
            </a:r>
          </a:p>
        </p:txBody>
      </p:sp>
      <p:sp>
        <p:nvSpPr>
          <p:cNvPr id="29720" name="Rectangle 12"/>
          <p:cNvSpPr>
            <a:spLocks noChangeArrowheads="1"/>
          </p:cNvSpPr>
          <p:nvPr/>
        </p:nvSpPr>
        <p:spPr bwMode="auto">
          <a:xfrm rot="-5400000">
            <a:off x="3848100" y="3886200"/>
            <a:ext cx="2274888" cy="369888"/>
          </a:xfrm>
          <a:prstGeom prst="rect">
            <a:avLst/>
          </a:prstGeom>
          <a:noFill/>
          <a:ln w="9525">
            <a:noFill/>
            <a:miter lim="800000"/>
            <a:headEnd/>
            <a:tailEnd/>
          </a:ln>
        </p:spPr>
        <p:txBody>
          <a:bodyPr wrap="none">
            <a:spAutoFit/>
          </a:bodyPr>
          <a:lstStyle/>
          <a:p>
            <a:r>
              <a:rPr lang="en-US"/>
              <a:t>Bottom-up approach</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idx="1"/>
          </p:nvPr>
        </p:nvSpPr>
        <p:spPr>
          <a:xfrm>
            <a:off x="457200" y="1752600"/>
            <a:ext cx="8077200" cy="4343400"/>
          </a:xfrm>
        </p:spPr>
        <p:txBody>
          <a:bodyPr>
            <a:normAutofit lnSpcReduction="10000"/>
          </a:bodyPr>
          <a:lstStyle/>
          <a:p>
            <a:pPr marL="365760" indent="-256032" algn="just" eaLnBrk="1" fontAlgn="auto" hangingPunct="1">
              <a:spcAft>
                <a:spcPts val="0"/>
              </a:spcAft>
              <a:buFont typeface="Wingdings 3"/>
              <a:buChar char=""/>
              <a:defRPr/>
            </a:pPr>
            <a:r>
              <a:rPr lang="en-US" sz="4000" smtClean="0">
                <a:cs typeface="Times New Roman" pitchFamily="18" charset="0"/>
              </a:rPr>
              <a:t>A method whereby managers and employees define objectives for every department, project, and person and use them to monitor subsequent performance.</a:t>
            </a:r>
          </a:p>
        </p:txBody>
      </p:sp>
      <p:sp>
        <p:nvSpPr>
          <p:cNvPr id="655362" name="Rectangle 2"/>
          <p:cNvSpPr>
            <a:spLocks noGrp="1" noChangeArrowheads="1"/>
          </p:cNvSpPr>
          <p:nvPr>
            <p:ph type="title"/>
          </p:nvPr>
        </p:nvSpPr>
        <p:spPr>
          <a:xfrm>
            <a:off x="304800" y="457200"/>
            <a:ext cx="8610600" cy="755650"/>
          </a:xfrm>
        </p:spPr>
        <p:txBody>
          <a:bodyPr/>
          <a:lstStyle/>
          <a:p>
            <a:pPr eaLnBrk="1" fontAlgn="auto" hangingPunct="1">
              <a:spcAft>
                <a:spcPts val="0"/>
              </a:spcAft>
              <a:defRPr/>
            </a:pPr>
            <a:r>
              <a:rPr lang="en-US" sz="4000" dirty="0"/>
              <a:t>Management By Objectives (MBO)</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idx="1"/>
          </p:nvPr>
        </p:nvSpPr>
        <p:spPr>
          <a:xfrm>
            <a:off x="685800" y="1600200"/>
            <a:ext cx="7696200" cy="4267200"/>
          </a:xfrm>
        </p:spPr>
        <p:txBody>
          <a:bodyPr/>
          <a:lstStyle/>
          <a:p>
            <a:pPr marL="609600" indent="-609600" eaLnBrk="1" hangingPunct="1">
              <a:lnSpc>
                <a:spcPct val="90000"/>
              </a:lnSpc>
              <a:buFont typeface="Georgia" pitchFamily="18" charset="0"/>
              <a:buAutoNum type="arabicPeriod"/>
            </a:pPr>
            <a:r>
              <a:rPr lang="en-US" smtClean="0"/>
              <a:t>Goals provide a sense of direction</a:t>
            </a:r>
          </a:p>
          <a:p>
            <a:pPr marL="609600" indent="-609600" eaLnBrk="1" hangingPunct="1">
              <a:lnSpc>
                <a:spcPct val="90000"/>
              </a:lnSpc>
              <a:buFont typeface="Georgia" pitchFamily="18" charset="0"/>
              <a:buAutoNum type="arabicPeriod"/>
            </a:pPr>
            <a:endParaRPr lang="en-US" smtClean="0"/>
          </a:p>
          <a:p>
            <a:pPr marL="609600" indent="-609600" eaLnBrk="1" hangingPunct="1">
              <a:lnSpc>
                <a:spcPct val="90000"/>
              </a:lnSpc>
              <a:buFontTx/>
              <a:buAutoNum type="arabicPeriod"/>
            </a:pPr>
            <a:r>
              <a:rPr lang="en-US" smtClean="0"/>
              <a:t>Goals focus our efforts</a:t>
            </a:r>
          </a:p>
          <a:p>
            <a:pPr marL="609600" indent="-609600" eaLnBrk="1" hangingPunct="1">
              <a:lnSpc>
                <a:spcPct val="90000"/>
              </a:lnSpc>
              <a:buFontTx/>
              <a:buAutoNum type="arabicPeriod"/>
            </a:pPr>
            <a:endParaRPr lang="en-US" smtClean="0"/>
          </a:p>
          <a:p>
            <a:pPr marL="609600" indent="-609600" eaLnBrk="1" hangingPunct="1">
              <a:lnSpc>
                <a:spcPct val="90000"/>
              </a:lnSpc>
              <a:buFontTx/>
              <a:buAutoNum type="arabicPeriod"/>
            </a:pPr>
            <a:r>
              <a:rPr lang="en-US" smtClean="0"/>
              <a:t>Goals guide our plans and decision</a:t>
            </a:r>
          </a:p>
          <a:p>
            <a:pPr marL="609600" indent="-609600" eaLnBrk="1" hangingPunct="1">
              <a:lnSpc>
                <a:spcPct val="90000"/>
              </a:lnSpc>
              <a:buFont typeface="Georgia" pitchFamily="18" charset="0"/>
              <a:buAutoNum type="arabicPeriod"/>
            </a:pPr>
            <a:endParaRPr lang="en-US" smtClean="0"/>
          </a:p>
          <a:p>
            <a:pPr marL="609600" indent="-609600" eaLnBrk="1" hangingPunct="1">
              <a:lnSpc>
                <a:spcPct val="90000"/>
              </a:lnSpc>
              <a:buFont typeface="Georgia" pitchFamily="18" charset="0"/>
              <a:buAutoNum type="arabicPeriod"/>
            </a:pPr>
            <a:r>
              <a:rPr lang="en-US" smtClean="0"/>
              <a:t>Goals help us to evaluate our progress</a:t>
            </a:r>
          </a:p>
        </p:txBody>
      </p:sp>
      <p:sp>
        <p:nvSpPr>
          <p:cNvPr id="3074" name="Rectangle 2"/>
          <p:cNvSpPr>
            <a:spLocks noGrp="1" noChangeArrowheads="1"/>
          </p:cNvSpPr>
          <p:nvPr>
            <p:ph type="title"/>
          </p:nvPr>
        </p:nvSpPr>
        <p:spPr>
          <a:xfrm>
            <a:off x="914400" y="533400"/>
            <a:ext cx="6870700" cy="685800"/>
          </a:xfrm>
        </p:spPr>
        <p:txBody>
          <a:bodyPr>
            <a:normAutofit fontScale="90000"/>
          </a:bodyPr>
          <a:lstStyle/>
          <a:p>
            <a:pPr eaLnBrk="1" fontAlgn="auto" hangingPunct="1">
              <a:spcAft>
                <a:spcPts val="0"/>
              </a:spcAft>
              <a:defRPr/>
            </a:pPr>
            <a:r>
              <a:rPr lang="en-US" sz="4000" dirty="0" smtClean="0">
                <a:solidFill>
                  <a:schemeClr val="folHlink"/>
                </a:solidFill>
              </a:rPr>
              <a:t>Why Goals are important for an organization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685800" y="228600"/>
            <a:ext cx="7772400" cy="685800"/>
          </a:xfrm>
        </p:spPr>
        <p:txBody>
          <a:bodyPr>
            <a:normAutofit fontScale="90000"/>
          </a:bodyPr>
          <a:lstStyle/>
          <a:p>
            <a:pPr eaLnBrk="1" fontAlgn="auto" hangingPunct="1">
              <a:spcAft>
                <a:spcPts val="0"/>
              </a:spcAft>
              <a:defRPr/>
            </a:pPr>
            <a:r>
              <a:rPr lang="en-GB" sz="4000" smtClean="0">
                <a:solidFill>
                  <a:schemeClr val="accent2"/>
                </a:solidFill>
              </a:rPr>
              <a:t>OBJECTIVE SETTING </a:t>
            </a:r>
            <a:r>
              <a:rPr lang="pl-PL" sz="4000" smtClean="0">
                <a:solidFill>
                  <a:schemeClr val="accent2"/>
                </a:solidFill>
              </a:rPr>
              <a:t> </a:t>
            </a:r>
          </a:p>
        </p:txBody>
      </p:sp>
      <p:sp>
        <p:nvSpPr>
          <p:cNvPr id="26630" name="Text Box 1030"/>
          <p:cNvSpPr txBox="1">
            <a:spLocks noChangeArrowheads="1"/>
          </p:cNvSpPr>
          <p:nvPr/>
        </p:nvSpPr>
        <p:spPr bwMode="auto">
          <a:xfrm>
            <a:off x="2195513" y="1905000"/>
            <a:ext cx="2363147" cy="4616648"/>
          </a:xfrm>
          <a:prstGeom prst="rect">
            <a:avLst/>
          </a:prstGeom>
          <a:noFill/>
          <a:ln w="9525" algn="ctr">
            <a:noFill/>
            <a:miter lim="800000"/>
            <a:headEnd/>
            <a:tailEnd/>
          </a:ln>
          <a:effectLst/>
        </p:spPr>
        <p:txBody>
          <a:bodyPr wrap="none">
            <a:spAutoFit/>
          </a:bodyPr>
          <a:lstStyle/>
          <a:p>
            <a:pPr>
              <a:spcBef>
                <a:spcPct val="50000"/>
              </a:spcBef>
              <a:defRPr/>
            </a:pPr>
            <a:r>
              <a:rPr lang="pl-PL" sz="4000" b="1" dirty="0">
                <a:effectLst>
                  <a:outerShdw blurRad="38100" dist="38100" dir="2700000" algn="tl">
                    <a:srgbClr val="FFFFFF"/>
                  </a:outerShdw>
                </a:effectLst>
              </a:rPr>
              <a:t>S</a:t>
            </a:r>
            <a:r>
              <a:rPr lang="pl-PL" sz="5400" b="1" dirty="0">
                <a:effectLst>
                  <a:outerShdw blurRad="38100" dist="38100" dir="2700000" algn="tl">
                    <a:srgbClr val="FFFFFF"/>
                  </a:outerShdw>
                </a:effectLst>
              </a:rPr>
              <a:t> </a:t>
            </a:r>
            <a:r>
              <a:rPr lang="en-US" b="1" dirty="0" smtClean="0"/>
              <a:t>S</a:t>
            </a:r>
            <a:r>
              <a:rPr lang="pl-PL" b="1" dirty="0" smtClean="0"/>
              <a:t>pecific</a:t>
            </a:r>
            <a:r>
              <a:rPr lang="pl-PL" dirty="0" smtClean="0"/>
              <a:t> </a:t>
            </a:r>
            <a:endParaRPr lang="pl-PL" dirty="0"/>
          </a:p>
          <a:p>
            <a:pPr>
              <a:spcBef>
                <a:spcPct val="50000"/>
              </a:spcBef>
              <a:defRPr/>
            </a:pPr>
            <a:r>
              <a:rPr lang="pl-PL" sz="4000" b="1" dirty="0">
                <a:effectLst>
                  <a:outerShdw blurRad="38100" dist="38100" dir="2700000" algn="tl">
                    <a:srgbClr val="FFFFFF"/>
                  </a:outerShdw>
                </a:effectLst>
              </a:rPr>
              <a:t>M</a:t>
            </a:r>
            <a:r>
              <a:rPr lang="pl-PL" dirty="0"/>
              <a:t> </a:t>
            </a:r>
            <a:r>
              <a:rPr lang="en-US" b="1" dirty="0" smtClean="0"/>
              <a:t>M</a:t>
            </a:r>
            <a:r>
              <a:rPr lang="pl-PL" b="1" dirty="0" smtClean="0"/>
              <a:t>easurable</a:t>
            </a:r>
            <a:endParaRPr lang="pl-PL" b="1" dirty="0"/>
          </a:p>
          <a:p>
            <a:pPr>
              <a:spcBef>
                <a:spcPct val="50000"/>
              </a:spcBef>
              <a:defRPr/>
            </a:pPr>
            <a:r>
              <a:rPr lang="pl-PL" sz="4000" b="1" dirty="0">
                <a:effectLst>
                  <a:outerShdw blurRad="38100" dist="38100" dir="2700000" algn="tl">
                    <a:srgbClr val="FFFFFF"/>
                  </a:outerShdw>
                </a:effectLst>
              </a:rPr>
              <a:t>A</a:t>
            </a:r>
            <a:r>
              <a:rPr lang="pl-PL" dirty="0"/>
              <a:t>  </a:t>
            </a:r>
            <a:r>
              <a:rPr lang="en-US" b="1" dirty="0" smtClean="0"/>
              <a:t>A</a:t>
            </a:r>
            <a:r>
              <a:rPr lang="pl-PL" b="1" dirty="0" smtClean="0"/>
              <a:t>chievable</a:t>
            </a:r>
            <a:endParaRPr lang="pl-PL" b="1" dirty="0"/>
          </a:p>
          <a:p>
            <a:pPr>
              <a:spcBef>
                <a:spcPct val="50000"/>
              </a:spcBef>
              <a:defRPr/>
            </a:pPr>
            <a:r>
              <a:rPr lang="pl-PL" sz="4000" b="1" dirty="0">
                <a:effectLst>
                  <a:outerShdw blurRad="38100" dist="38100" dir="2700000" algn="tl">
                    <a:srgbClr val="FFFFFF"/>
                  </a:outerShdw>
                </a:effectLst>
              </a:rPr>
              <a:t>R</a:t>
            </a:r>
            <a:r>
              <a:rPr lang="pl-PL" dirty="0"/>
              <a:t>  </a:t>
            </a:r>
            <a:r>
              <a:rPr lang="en-US" b="1" dirty="0" smtClean="0"/>
              <a:t>Result </a:t>
            </a:r>
            <a:r>
              <a:rPr lang="en-US" b="1" dirty="0"/>
              <a:t>oriented</a:t>
            </a:r>
            <a:endParaRPr lang="pl-PL" b="1" dirty="0"/>
          </a:p>
          <a:p>
            <a:pPr>
              <a:spcBef>
                <a:spcPct val="50000"/>
              </a:spcBef>
              <a:defRPr/>
            </a:pPr>
            <a:r>
              <a:rPr lang="pl-PL" sz="4000" b="1" dirty="0">
                <a:effectLst>
                  <a:outerShdw blurRad="38100" dist="38100" dir="2700000" algn="tl">
                    <a:srgbClr val="FFFFFF"/>
                  </a:outerShdw>
                </a:effectLst>
              </a:rPr>
              <a:t>T</a:t>
            </a:r>
            <a:r>
              <a:rPr lang="pl-PL" dirty="0"/>
              <a:t>   </a:t>
            </a:r>
            <a:r>
              <a:rPr lang="en-US" b="1" dirty="0" smtClean="0"/>
              <a:t>Time-related</a:t>
            </a:r>
            <a:endParaRPr lang="pl-PL" b="1" dirty="0"/>
          </a:p>
        </p:txBody>
      </p:sp>
      <p:grpSp>
        <p:nvGrpSpPr>
          <p:cNvPr id="33796" name="Group 1034"/>
          <p:cNvGrpSpPr>
            <a:grpSpLocks/>
          </p:cNvGrpSpPr>
          <p:nvPr/>
        </p:nvGrpSpPr>
        <p:grpSpPr bwMode="auto">
          <a:xfrm>
            <a:off x="304800" y="2109788"/>
            <a:ext cx="8362950" cy="4367212"/>
            <a:chOff x="192" y="856"/>
            <a:chExt cx="5268" cy="2751"/>
          </a:xfrm>
        </p:grpSpPr>
        <p:sp>
          <p:nvSpPr>
            <p:cNvPr id="26627" name="Text Box 1027"/>
            <p:cNvSpPr txBox="1">
              <a:spLocks noChangeArrowheads="1"/>
            </p:cNvSpPr>
            <p:nvPr/>
          </p:nvSpPr>
          <p:spPr bwMode="auto">
            <a:xfrm>
              <a:off x="192" y="2035"/>
              <a:ext cx="1088" cy="365"/>
            </a:xfrm>
            <a:prstGeom prst="rect">
              <a:avLst/>
            </a:prstGeom>
            <a:noFill/>
            <a:ln w="9525">
              <a:noFill/>
              <a:miter lim="800000"/>
              <a:headEnd/>
              <a:tailEnd/>
            </a:ln>
            <a:effectLst/>
          </p:spPr>
          <p:txBody>
            <a:bodyPr>
              <a:spAutoFit/>
            </a:bodyPr>
            <a:lstStyle/>
            <a:p>
              <a:pPr>
                <a:spcBef>
                  <a:spcPct val="50000"/>
                </a:spcBef>
                <a:defRPr/>
              </a:pPr>
              <a:r>
                <a:rPr lang="pl-PL" sz="3200" b="1">
                  <a:effectLst>
                    <a:outerShdw blurRad="38100" dist="38100" dir="2700000" algn="tl">
                      <a:srgbClr val="FFFFFF"/>
                    </a:outerShdw>
                  </a:effectLst>
                </a:rPr>
                <a:t>WORK </a:t>
              </a:r>
            </a:p>
          </p:txBody>
        </p:sp>
        <p:sp>
          <p:nvSpPr>
            <p:cNvPr id="26628" name="Text Box 1028"/>
            <p:cNvSpPr txBox="1">
              <a:spLocks noChangeArrowheads="1"/>
            </p:cNvSpPr>
            <p:nvPr/>
          </p:nvSpPr>
          <p:spPr bwMode="auto">
            <a:xfrm>
              <a:off x="2789" y="2064"/>
              <a:ext cx="907" cy="365"/>
            </a:xfrm>
            <a:prstGeom prst="rect">
              <a:avLst/>
            </a:prstGeom>
            <a:noFill/>
            <a:ln w="9525">
              <a:noFill/>
              <a:miter lim="800000"/>
              <a:headEnd/>
              <a:tailEnd/>
            </a:ln>
            <a:effectLst/>
          </p:spPr>
          <p:txBody>
            <a:bodyPr>
              <a:spAutoFit/>
            </a:bodyPr>
            <a:lstStyle/>
            <a:p>
              <a:pPr>
                <a:spcBef>
                  <a:spcPct val="50000"/>
                </a:spcBef>
                <a:defRPr/>
              </a:pPr>
              <a:r>
                <a:rPr lang="pl-PL" sz="3200" b="1">
                  <a:effectLst>
                    <a:outerShdw blurRad="38100" dist="38100" dir="2700000" algn="tl">
                      <a:srgbClr val="FFFFFF"/>
                    </a:outerShdw>
                  </a:effectLst>
                </a:rPr>
                <a:t>HAVE </a:t>
              </a:r>
            </a:p>
          </p:txBody>
        </p:sp>
        <p:pic>
          <p:nvPicPr>
            <p:cNvPr id="33800" name="Picture 1029" descr="MCj04258220000[1]"/>
            <p:cNvPicPr>
              <a:picLocks noChangeAspect="1" noChangeArrowheads="1"/>
            </p:cNvPicPr>
            <p:nvPr/>
          </p:nvPicPr>
          <p:blipFill>
            <a:blip r:embed="rId2" cstate="print"/>
            <a:srcRect/>
            <a:stretch>
              <a:fillRect/>
            </a:stretch>
          </p:blipFill>
          <p:spPr bwMode="auto">
            <a:xfrm>
              <a:off x="4368" y="1764"/>
              <a:ext cx="1092" cy="1212"/>
            </a:xfrm>
            <a:prstGeom prst="rect">
              <a:avLst/>
            </a:prstGeom>
            <a:noFill/>
            <a:ln w="9525">
              <a:noFill/>
              <a:miter lim="800000"/>
              <a:headEnd/>
              <a:tailEnd/>
            </a:ln>
          </p:spPr>
        </p:pic>
        <p:sp>
          <p:nvSpPr>
            <p:cNvPr id="26631" name="Text Box 1031"/>
            <p:cNvSpPr txBox="1">
              <a:spLocks noChangeArrowheads="1"/>
            </p:cNvSpPr>
            <p:nvPr/>
          </p:nvSpPr>
          <p:spPr bwMode="auto">
            <a:xfrm>
              <a:off x="3878" y="856"/>
              <a:ext cx="278" cy="2751"/>
            </a:xfrm>
            <a:prstGeom prst="rect">
              <a:avLst/>
            </a:prstGeom>
            <a:noFill/>
            <a:ln w="9525" algn="ctr">
              <a:noFill/>
              <a:miter lim="800000"/>
              <a:headEnd/>
              <a:tailEnd/>
            </a:ln>
            <a:effectLst/>
          </p:spPr>
          <p:txBody>
            <a:bodyPr wrap="none">
              <a:spAutoFit/>
            </a:bodyPr>
            <a:lstStyle/>
            <a:p>
              <a:pPr>
                <a:spcBef>
                  <a:spcPct val="50000"/>
                </a:spcBef>
                <a:defRPr/>
              </a:pPr>
              <a:r>
                <a:rPr lang="pl-PL" sz="2800" b="1">
                  <a:effectLst>
                    <a:outerShdw blurRad="38100" dist="38100" dir="2700000" algn="tl">
                      <a:srgbClr val="FFFFFF"/>
                    </a:outerShdw>
                  </a:effectLst>
                </a:rPr>
                <a:t>S</a:t>
              </a:r>
            </a:p>
            <a:p>
              <a:pPr>
                <a:spcBef>
                  <a:spcPct val="50000"/>
                </a:spcBef>
                <a:defRPr/>
              </a:pPr>
              <a:r>
                <a:rPr lang="pl-PL" sz="2800" b="1">
                  <a:effectLst>
                    <a:outerShdw blurRad="38100" dist="38100" dir="2700000" algn="tl">
                      <a:srgbClr val="FFFFFF"/>
                    </a:outerShdw>
                  </a:effectLst>
                </a:rPr>
                <a:t>U</a:t>
              </a:r>
            </a:p>
            <a:p>
              <a:pPr>
                <a:spcBef>
                  <a:spcPct val="50000"/>
                </a:spcBef>
                <a:defRPr/>
              </a:pPr>
              <a:r>
                <a:rPr lang="pl-PL" sz="2800" b="1">
                  <a:effectLst>
                    <a:outerShdw blurRad="38100" dist="38100" dir="2700000" algn="tl">
                      <a:srgbClr val="FFFFFF"/>
                    </a:outerShdw>
                  </a:effectLst>
                </a:rPr>
                <a:t>C</a:t>
              </a:r>
            </a:p>
            <a:p>
              <a:pPr>
                <a:spcBef>
                  <a:spcPct val="50000"/>
                </a:spcBef>
                <a:defRPr/>
              </a:pPr>
              <a:r>
                <a:rPr lang="pl-PL" sz="2800" b="1">
                  <a:effectLst>
                    <a:outerShdw blurRad="38100" dist="38100" dir="2700000" algn="tl">
                      <a:srgbClr val="FFFFFF"/>
                    </a:outerShdw>
                  </a:effectLst>
                </a:rPr>
                <a:t>C</a:t>
              </a:r>
            </a:p>
            <a:p>
              <a:pPr>
                <a:spcBef>
                  <a:spcPct val="50000"/>
                </a:spcBef>
                <a:defRPr/>
              </a:pPr>
              <a:r>
                <a:rPr lang="pl-PL" sz="2800" b="1">
                  <a:effectLst>
                    <a:outerShdw blurRad="38100" dist="38100" dir="2700000" algn="tl">
                      <a:srgbClr val="FFFFFF"/>
                    </a:outerShdw>
                  </a:effectLst>
                </a:rPr>
                <a:t>E</a:t>
              </a:r>
            </a:p>
            <a:p>
              <a:pPr>
                <a:spcBef>
                  <a:spcPct val="50000"/>
                </a:spcBef>
                <a:defRPr/>
              </a:pPr>
              <a:r>
                <a:rPr lang="pl-PL" sz="2800" b="1">
                  <a:effectLst>
                    <a:outerShdw blurRad="38100" dist="38100" dir="2700000" algn="tl">
                      <a:srgbClr val="FFFFFF"/>
                    </a:outerShdw>
                  </a:effectLst>
                </a:rPr>
                <a:t>S</a:t>
              </a:r>
            </a:p>
            <a:p>
              <a:pPr>
                <a:spcBef>
                  <a:spcPct val="50000"/>
                </a:spcBef>
                <a:defRPr/>
              </a:pPr>
              <a:r>
                <a:rPr lang="pl-PL" sz="2800" b="1">
                  <a:effectLst>
                    <a:outerShdw blurRad="38100" dist="38100" dir="2700000" algn="tl">
                      <a:srgbClr val="FFFFFF"/>
                    </a:outerShdw>
                  </a:effectLst>
                </a:rPr>
                <a:t>S</a:t>
              </a:r>
              <a:endParaRPr lang="pl-PL" sz="1200" b="1">
                <a:effectLst>
                  <a:outerShdw blurRad="38100" dist="38100" dir="2700000" algn="tl">
                    <a:srgbClr val="FFFFFF"/>
                  </a:outerShdw>
                </a:effectLst>
              </a:endParaRPr>
            </a:p>
          </p:txBody>
        </p:sp>
      </p:grpSp>
      <p:sp>
        <p:nvSpPr>
          <p:cNvPr id="33797" name="Rectangle 1033"/>
          <p:cNvSpPr>
            <a:spLocks noChangeArrowheads="1"/>
          </p:cNvSpPr>
          <p:nvPr/>
        </p:nvSpPr>
        <p:spPr bwMode="auto">
          <a:xfrm>
            <a:off x="762000" y="1447800"/>
            <a:ext cx="7607300" cy="579438"/>
          </a:xfrm>
          <a:prstGeom prst="rect">
            <a:avLst/>
          </a:prstGeom>
          <a:noFill/>
          <a:ln w="9525">
            <a:noFill/>
            <a:miter lim="800000"/>
            <a:headEnd/>
            <a:tailEnd/>
          </a:ln>
        </p:spPr>
        <p:txBody>
          <a:bodyPr wrap="none">
            <a:spAutoFit/>
          </a:bodyPr>
          <a:lstStyle/>
          <a:p>
            <a:r>
              <a:rPr lang="en-US" sz="3200">
                <a:latin typeface="Tahoma" pitchFamily="34" charset="0"/>
              </a:rPr>
              <a:t>In an MBO, good goals are SMART goals: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6" name="Rectangle 4"/>
          <p:cNvSpPr>
            <a:spLocks noChangeArrowheads="1"/>
          </p:cNvSpPr>
          <p:nvPr/>
        </p:nvSpPr>
        <p:spPr bwMode="auto">
          <a:xfrm>
            <a:off x="228600" y="381000"/>
            <a:ext cx="8915400" cy="1143000"/>
          </a:xfrm>
          <a:prstGeom prst="rect">
            <a:avLst/>
          </a:prstGeom>
          <a:noFill/>
          <a:ln w="9525">
            <a:noFill/>
            <a:miter lim="800000"/>
            <a:headEnd/>
            <a:tailEnd/>
          </a:ln>
          <a:effectLst/>
        </p:spPr>
        <p:txBody>
          <a:bodyPr lIns="92075" tIns="46038" rIns="92075" bIns="46038" anchor="b"/>
          <a:lstStyle/>
          <a:p>
            <a:pPr algn="ctr">
              <a:defRPr/>
            </a:pPr>
            <a:r>
              <a:rPr lang="en-US" sz="4400">
                <a:solidFill>
                  <a:schemeClr val="tx2"/>
                </a:solidFill>
                <a:effectLst>
                  <a:outerShdw blurRad="38100" dist="38100" dir="2700000" algn="tl">
                    <a:srgbClr val="C0C0C0"/>
                  </a:outerShdw>
                </a:effectLst>
                <a:latin typeface="Tahoma" pitchFamily="34" charset="0"/>
              </a:rPr>
              <a:t>THE NATURE &amp; PURPOSE OF MBO</a:t>
            </a:r>
            <a:endParaRPr lang="en-US" sz="4400">
              <a:solidFill>
                <a:schemeClr val="tx2"/>
              </a:solidFill>
              <a:latin typeface="Tahoma" pitchFamily="34" charset="0"/>
            </a:endParaRPr>
          </a:p>
        </p:txBody>
      </p:sp>
      <p:sp>
        <p:nvSpPr>
          <p:cNvPr id="34819" name="Rectangle 5"/>
          <p:cNvSpPr>
            <a:spLocks noChangeArrowheads="1"/>
          </p:cNvSpPr>
          <p:nvPr/>
        </p:nvSpPr>
        <p:spPr bwMode="auto">
          <a:xfrm>
            <a:off x="228600" y="1600200"/>
            <a:ext cx="8610600" cy="4800600"/>
          </a:xfrm>
          <a:prstGeom prst="rect">
            <a:avLst/>
          </a:prstGeom>
          <a:noFill/>
          <a:ln w="9525">
            <a:noFill/>
            <a:miter lim="800000"/>
            <a:headEnd/>
            <a:tailEnd/>
          </a:ln>
        </p:spPr>
        <p:txBody>
          <a:bodyPr lIns="92075" tIns="46038" rIns="92075" bIns="46038"/>
          <a:lstStyle/>
          <a:p>
            <a:pPr marL="342900" indent="-342900">
              <a:spcBef>
                <a:spcPct val="20000"/>
              </a:spcBef>
              <a:buSzPct val="90000"/>
              <a:buFontTx/>
              <a:buBlip>
                <a:blip r:embed="rId2"/>
              </a:buBlip>
            </a:pPr>
            <a:r>
              <a:rPr lang="en-US" sz="2800">
                <a:cs typeface="Times New Roman" pitchFamily="18" charset="0"/>
              </a:rPr>
              <a:t>MBO is concerned with goal setting and planning for individual managers and their units.</a:t>
            </a:r>
          </a:p>
          <a:p>
            <a:pPr marL="342900" indent="-342900">
              <a:spcBef>
                <a:spcPct val="20000"/>
              </a:spcBef>
              <a:buSzPct val="90000"/>
              <a:buFontTx/>
              <a:buBlip>
                <a:blip r:embed="rId2"/>
              </a:buBlip>
            </a:pPr>
            <a:r>
              <a:rPr lang="en-US" sz="2800">
                <a:solidFill>
                  <a:srgbClr val="CC3300"/>
                </a:solidFill>
                <a:cs typeface="Times New Roman" pitchFamily="18" charset="0"/>
              </a:rPr>
              <a:t>The essence of MBO is a process of </a:t>
            </a:r>
            <a:r>
              <a:rPr lang="en-US" sz="2800" b="1" i="1" u="sng">
                <a:solidFill>
                  <a:srgbClr val="CC3300"/>
                </a:solidFill>
                <a:cs typeface="Times New Roman" pitchFamily="18" charset="0"/>
              </a:rPr>
              <a:t>joint</a:t>
            </a:r>
            <a:r>
              <a:rPr lang="en-US" sz="2800">
                <a:solidFill>
                  <a:srgbClr val="CC3300"/>
                </a:solidFill>
                <a:cs typeface="Times New Roman" pitchFamily="18" charset="0"/>
              </a:rPr>
              <a:t> goal setting between a supervisor and a subordinate.</a:t>
            </a:r>
            <a:endParaRPr lang="en-US" sz="2800">
              <a:solidFill>
                <a:srgbClr val="FFCC00"/>
              </a:solidFill>
              <a:cs typeface="Times New Roman" pitchFamily="18" charset="0"/>
            </a:endParaRPr>
          </a:p>
          <a:p>
            <a:pPr marL="342900" indent="-342900">
              <a:spcBef>
                <a:spcPct val="20000"/>
              </a:spcBef>
              <a:buSzPct val="90000"/>
              <a:buFontTx/>
              <a:buBlip>
                <a:blip r:embed="rId2"/>
              </a:buBlip>
            </a:pPr>
            <a:r>
              <a:rPr lang="en-US" sz="2800">
                <a:solidFill>
                  <a:srgbClr val="006600"/>
                </a:solidFill>
                <a:cs typeface="Times New Roman" pitchFamily="18" charset="0"/>
              </a:rPr>
              <a:t>Managers work with their subordinates to establish </a:t>
            </a:r>
            <a:r>
              <a:rPr lang="en-US" sz="2800" b="1" u="sng">
                <a:solidFill>
                  <a:srgbClr val="006600"/>
                </a:solidFill>
                <a:cs typeface="Times New Roman" pitchFamily="18" charset="0"/>
              </a:rPr>
              <a:t>performance goals </a:t>
            </a:r>
            <a:r>
              <a:rPr lang="en-US" sz="2800">
                <a:solidFill>
                  <a:srgbClr val="006600"/>
                </a:solidFill>
                <a:cs typeface="Times New Roman" pitchFamily="18" charset="0"/>
              </a:rPr>
              <a:t>that are consistent with higher organizational objectives</a:t>
            </a:r>
            <a:r>
              <a:rPr lang="en-US" sz="2800">
                <a:solidFill>
                  <a:srgbClr val="0099FF"/>
                </a:solidFill>
                <a:cs typeface="Times New Roman" pitchFamily="18" charset="0"/>
              </a:rPr>
              <a:t>.</a:t>
            </a:r>
            <a:endParaRPr lang="en-US" sz="2800">
              <a:solidFill>
                <a:srgbClr val="FFCC00"/>
              </a:solidFill>
              <a:cs typeface="Times New Roman" pitchFamily="18" charset="0"/>
            </a:endParaRPr>
          </a:p>
          <a:p>
            <a:pPr marL="342900" indent="-342900">
              <a:spcBef>
                <a:spcPct val="20000"/>
              </a:spcBef>
              <a:buSzPct val="90000"/>
              <a:buFontTx/>
              <a:buBlip>
                <a:blip r:embed="rId2"/>
              </a:buBlip>
            </a:pPr>
            <a:r>
              <a:rPr lang="en-US" sz="2800">
                <a:solidFill>
                  <a:srgbClr val="28283A"/>
                </a:solidFill>
                <a:cs typeface="Times New Roman" pitchFamily="18" charset="0"/>
              </a:rPr>
              <a:t>MBO helps clarify the hierarchy of objectives as a series of well-defined means-ends chains.</a:t>
            </a:r>
            <a:endParaRPr lang="en-US" sz="3200">
              <a:solidFill>
                <a:srgbClr val="28283A"/>
              </a:solidFill>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828800" y="304800"/>
            <a:ext cx="5486400" cy="609600"/>
          </a:xfrm>
        </p:spPr>
        <p:txBody>
          <a:bodyPr>
            <a:normAutofit fontScale="90000"/>
          </a:bodyPr>
          <a:lstStyle/>
          <a:p>
            <a:pPr eaLnBrk="1" fontAlgn="auto" hangingPunct="1">
              <a:spcAft>
                <a:spcPts val="0"/>
              </a:spcAft>
              <a:defRPr/>
            </a:pPr>
            <a:r>
              <a:rPr lang="en-US" sz="4000" smtClean="0">
                <a:solidFill>
                  <a:schemeClr val="accent2"/>
                </a:solidFill>
              </a:rPr>
              <a:t>STEPS FOR MBO</a:t>
            </a:r>
          </a:p>
        </p:txBody>
      </p:sp>
      <p:sp>
        <p:nvSpPr>
          <p:cNvPr id="36867" name="Line 4"/>
          <p:cNvSpPr>
            <a:spLocks noChangeShapeType="1"/>
          </p:cNvSpPr>
          <p:nvPr/>
        </p:nvSpPr>
        <p:spPr bwMode="auto">
          <a:xfrm>
            <a:off x="4686300" y="4648200"/>
            <a:ext cx="390525" cy="0"/>
          </a:xfrm>
          <a:prstGeom prst="line">
            <a:avLst/>
          </a:prstGeom>
          <a:noFill/>
          <a:ln w="15875">
            <a:solidFill>
              <a:srgbClr val="FF0000"/>
            </a:solidFill>
            <a:prstDash val="dash"/>
            <a:miter lim="800000"/>
            <a:headEnd/>
            <a:tailEnd type="none" w="lg" len="lg"/>
          </a:ln>
        </p:spPr>
        <p:txBody>
          <a:bodyPr wrap="none"/>
          <a:lstStyle/>
          <a:p>
            <a:endParaRPr lang="en-US"/>
          </a:p>
        </p:txBody>
      </p:sp>
      <p:sp>
        <p:nvSpPr>
          <p:cNvPr id="36868" name="Line 5"/>
          <p:cNvSpPr>
            <a:spLocks noChangeShapeType="1"/>
          </p:cNvSpPr>
          <p:nvPr/>
        </p:nvSpPr>
        <p:spPr bwMode="auto">
          <a:xfrm>
            <a:off x="6400800" y="4800600"/>
            <a:ext cx="0" cy="381000"/>
          </a:xfrm>
          <a:prstGeom prst="line">
            <a:avLst/>
          </a:prstGeom>
          <a:noFill/>
          <a:ln w="15875">
            <a:solidFill>
              <a:srgbClr val="FF0000"/>
            </a:solidFill>
            <a:miter lim="800000"/>
            <a:headEnd/>
            <a:tailEnd/>
          </a:ln>
        </p:spPr>
        <p:txBody>
          <a:bodyPr wrap="none"/>
          <a:lstStyle/>
          <a:p>
            <a:endParaRPr lang="en-US"/>
          </a:p>
        </p:txBody>
      </p:sp>
      <p:sp>
        <p:nvSpPr>
          <p:cNvPr id="36869" name="Text Box 8"/>
          <p:cNvSpPr txBox="1">
            <a:spLocks noChangeArrowheads="1"/>
          </p:cNvSpPr>
          <p:nvPr/>
        </p:nvSpPr>
        <p:spPr bwMode="auto">
          <a:xfrm>
            <a:off x="228600" y="4419600"/>
            <a:ext cx="3048000" cy="1477963"/>
          </a:xfrm>
          <a:prstGeom prst="rect">
            <a:avLst/>
          </a:prstGeom>
          <a:solidFill>
            <a:srgbClr val="00FF00"/>
          </a:solidFill>
          <a:ln w="9525">
            <a:solidFill>
              <a:srgbClr val="003300"/>
            </a:solidFill>
            <a:miter lim="800000"/>
            <a:headEnd/>
            <a:tailEnd/>
          </a:ln>
        </p:spPr>
        <p:txBody>
          <a:bodyPr>
            <a:spAutoFit/>
          </a:bodyPr>
          <a:lstStyle/>
          <a:p>
            <a:pPr algn="ctr">
              <a:spcBef>
                <a:spcPct val="50000"/>
              </a:spcBef>
            </a:pPr>
            <a:r>
              <a:rPr lang="en-US" sz="2000" b="1">
                <a:solidFill>
                  <a:srgbClr val="003300"/>
                </a:solidFill>
                <a:cs typeface="Times New Roman" pitchFamily="18" charset="0"/>
              </a:rPr>
              <a:t>Appraise Performance</a:t>
            </a:r>
          </a:p>
          <a:p>
            <a:pPr lvl="1" eaLnBrk="0" hangingPunct="0">
              <a:lnSpc>
                <a:spcPct val="70000"/>
              </a:lnSpc>
              <a:spcBef>
                <a:spcPct val="20000"/>
              </a:spcBef>
              <a:buClr>
                <a:schemeClr val="tx1"/>
              </a:buClr>
              <a:buSzPct val="100000"/>
              <a:buFontTx/>
              <a:buChar char="–"/>
            </a:pPr>
            <a:r>
              <a:rPr lang="en-US" sz="1600" b="1"/>
              <a:t>How are we doing?</a:t>
            </a:r>
          </a:p>
          <a:p>
            <a:pPr lvl="1" eaLnBrk="0" hangingPunct="0">
              <a:lnSpc>
                <a:spcPct val="70000"/>
              </a:lnSpc>
              <a:spcBef>
                <a:spcPct val="20000"/>
              </a:spcBef>
              <a:buClr>
                <a:schemeClr val="tx1"/>
              </a:buClr>
              <a:buSzPct val="100000"/>
              <a:buFontTx/>
              <a:buChar char="–"/>
            </a:pPr>
            <a:r>
              <a:rPr lang="en-US" sz="1600" b="1"/>
              <a:t>Do we need to restate our goals?</a:t>
            </a:r>
          </a:p>
          <a:p>
            <a:pPr algn="ctr">
              <a:spcBef>
                <a:spcPct val="50000"/>
              </a:spcBef>
            </a:pPr>
            <a:endParaRPr lang="en-US" sz="2000" b="1">
              <a:solidFill>
                <a:srgbClr val="003300"/>
              </a:solidFill>
              <a:cs typeface="Times New Roman" pitchFamily="18" charset="0"/>
            </a:endParaRPr>
          </a:p>
        </p:txBody>
      </p:sp>
      <p:sp>
        <p:nvSpPr>
          <p:cNvPr id="36870" name="Text Box 10"/>
          <p:cNvSpPr txBox="1">
            <a:spLocks noChangeArrowheads="1"/>
          </p:cNvSpPr>
          <p:nvPr/>
        </p:nvSpPr>
        <p:spPr bwMode="auto">
          <a:xfrm>
            <a:off x="533400" y="1457325"/>
            <a:ext cx="3276600" cy="1320800"/>
          </a:xfrm>
          <a:prstGeom prst="rect">
            <a:avLst/>
          </a:prstGeom>
          <a:solidFill>
            <a:srgbClr val="FF9900"/>
          </a:solidFill>
          <a:ln w="9525">
            <a:solidFill>
              <a:schemeClr val="tx2"/>
            </a:solidFill>
            <a:miter lim="800000"/>
            <a:headEnd/>
            <a:tailEnd/>
          </a:ln>
        </p:spPr>
        <p:txBody>
          <a:bodyPr>
            <a:spAutoFit/>
          </a:bodyPr>
          <a:lstStyle/>
          <a:p>
            <a:pPr>
              <a:spcBef>
                <a:spcPct val="50000"/>
              </a:spcBef>
              <a:buFontTx/>
              <a:buChar char="•"/>
            </a:pPr>
            <a:r>
              <a:rPr lang="en-US" sz="2000" b="1">
                <a:solidFill>
                  <a:schemeClr val="tx2"/>
                </a:solidFill>
                <a:latin typeface="Book Antiqua" pitchFamily="18" charset="0"/>
                <a:cs typeface="Times New Roman" pitchFamily="18" charset="0"/>
              </a:rPr>
              <a:t>Corporate Strategic goals</a:t>
            </a:r>
          </a:p>
          <a:p>
            <a:pPr>
              <a:spcBef>
                <a:spcPct val="50000"/>
              </a:spcBef>
              <a:buFontTx/>
              <a:buChar char="•"/>
            </a:pPr>
            <a:r>
              <a:rPr lang="en-US" sz="2000" b="1">
                <a:solidFill>
                  <a:schemeClr val="tx2"/>
                </a:solidFill>
                <a:latin typeface="Book Antiqua" pitchFamily="18" charset="0"/>
                <a:cs typeface="Times New Roman" pitchFamily="18" charset="0"/>
              </a:rPr>
              <a:t>Departmental goals</a:t>
            </a:r>
          </a:p>
          <a:p>
            <a:pPr>
              <a:spcBef>
                <a:spcPct val="50000"/>
              </a:spcBef>
              <a:buFontTx/>
              <a:buChar char="•"/>
            </a:pPr>
            <a:r>
              <a:rPr lang="en-US" sz="2000" b="1">
                <a:solidFill>
                  <a:schemeClr val="tx2"/>
                </a:solidFill>
                <a:latin typeface="Book Antiqua" pitchFamily="18" charset="0"/>
                <a:cs typeface="Times New Roman" pitchFamily="18" charset="0"/>
              </a:rPr>
              <a:t>Individual goals</a:t>
            </a:r>
          </a:p>
        </p:txBody>
      </p:sp>
      <p:sp>
        <p:nvSpPr>
          <p:cNvPr id="18443" name="Text Box 11"/>
          <p:cNvSpPr txBox="1">
            <a:spLocks noChangeArrowheads="1"/>
          </p:cNvSpPr>
          <p:nvPr/>
        </p:nvSpPr>
        <p:spPr bwMode="auto">
          <a:xfrm>
            <a:off x="685800" y="1066800"/>
            <a:ext cx="2819400" cy="396875"/>
          </a:xfrm>
          <a:prstGeom prst="rect">
            <a:avLst/>
          </a:prstGeom>
          <a:noFill/>
          <a:ln w="9525">
            <a:noFill/>
            <a:miter lim="800000"/>
            <a:headEnd/>
            <a:tailEnd/>
          </a:ln>
          <a:effectLst/>
        </p:spPr>
        <p:txBody>
          <a:bodyPr>
            <a:spAutoFit/>
          </a:bodyPr>
          <a:lstStyle/>
          <a:p>
            <a:pPr algn="ctr">
              <a:spcBef>
                <a:spcPct val="50000"/>
              </a:spcBef>
              <a:defRPr/>
            </a:pPr>
            <a:r>
              <a:rPr lang="en-US" sz="2000" b="1" dirty="0">
                <a:effectLst>
                  <a:outerShdw blurRad="38100" dist="38100" dir="2700000" algn="tl">
                    <a:srgbClr val="FFFFFF"/>
                  </a:outerShdw>
                </a:effectLst>
                <a:latin typeface="Book Antiqua" pitchFamily="18" charset="0"/>
                <a:cs typeface="Times New Roman" pitchFamily="18" charset="0"/>
              </a:rPr>
              <a:t>STEP 1: SET GOALS</a:t>
            </a:r>
          </a:p>
        </p:txBody>
      </p:sp>
      <p:sp>
        <p:nvSpPr>
          <p:cNvPr id="18444" name="Text Box 12"/>
          <p:cNvSpPr txBox="1">
            <a:spLocks noChangeArrowheads="1"/>
          </p:cNvSpPr>
          <p:nvPr/>
        </p:nvSpPr>
        <p:spPr bwMode="auto">
          <a:xfrm>
            <a:off x="304800" y="5943600"/>
            <a:ext cx="3657600" cy="701675"/>
          </a:xfrm>
          <a:prstGeom prst="rect">
            <a:avLst/>
          </a:prstGeom>
          <a:noFill/>
          <a:ln w="9525">
            <a:noFill/>
            <a:miter lim="800000"/>
            <a:headEnd/>
            <a:tailEnd/>
          </a:ln>
          <a:effectLst/>
        </p:spPr>
        <p:txBody>
          <a:bodyPr>
            <a:spAutoFit/>
          </a:bodyPr>
          <a:lstStyle/>
          <a:p>
            <a:pPr algn="ctr">
              <a:spcBef>
                <a:spcPct val="50000"/>
              </a:spcBef>
              <a:defRPr/>
            </a:pPr>
            <a:r>
              <a:rPr lang="en-US" sz="2000" b="1" dirty="0">
                <a:effectLst>
                  <a:outerShdw blurRad="38100" dist="38100" dir="2700000" algn="tl">
                    <a:srgbClr val="FFFFFF"/>
                  </a:outerShdw>
                </a:effectLst>
                <a:latin typeface="Book Antiqua" pitchFamily="18" charset="0"/>
                <a:cs typeface="Times New Roman" pitchFamily="18" charset="0"/>
              </a:rPr>
              <a:t>STEP 4:  APPRAISE OVERALL PERFORMANCE</a:t>
            </a:r>
          </a:p>
        </p:txBody>
      </p:sp>
      <p:sp>
        <p:nvSpPr>
          <p:cNvPr id="36873" name="Line 13"/>
          <p:cNvSpPr>
            <a:spLocks noChangeShapeType="1"/>
          </p:cNvSpPr>
          <p:nvPr/>
        </p:nvSpPr>
        <p:spPr bwMode="auto">
          <a:xfrm flipH="1" flipV="1">
            <a:off x="2133600" y="2819400"/>
            <a:ext cx="46038" cy="1524000"/>
          </a:xfrm>
          <a:prstGeom prst="line">
            <a:avLst/>
          </a:prstGeom>
          <a:noFill/>
          <a:ln w="15875">
            <a:solidFill>
              <a:srgbClr val="FF0000"/>
            </a:solidFill>
            <a:miter lim="800000"/>
            <a:headEnd/>
            <a:tailEnd type="stealth" w="lg" len="lg"/>
          </a:ln>
        </p:spPr>
        <p:txBody>
          <a:bodyPr wrap="none"/>
          <a:lstStyle/>
          <a:p>
            <a:endParaRPr lang="en-US"/>
          </a:p>
        </p:txBody>
      </p:sp>
      <p:sp>
        <p:nvSpPr>
          <p:cNvPr id="36874" name="Text Box 15"/>
          <p:cNvSpPr txBox="1">
            <a:spLocks noChangeArrowheads="1"/>
          </p:cNvSpPr>
          <p:nvPr/>
        </p:nvSpPr>
        <p:spPr bwMode="auto">
          <a:xfrm>
            <a:off x="4495800" y="1514475"/>
            <a:ext cx="4038600" cy="1228725"/>
          </a:xfrm>
          <a:prstGeom prst="rect">
            <a:avLst/>
          </a:prstGeom>
          <a:solidFill>
            <a:srgbClr val="800080"/>
          </a:solidFill>
          <a:ln w="9525">
            <a:solidFill>
              <a:schemeClr val="bg1"/>
            </a:solidFill>
            <a:miter lim="800000"/>
            <a:headEnd/>
            <a:tailEnd/>
          </a:ln>
        </p:spPr>
        <p:txBody>
          <a:bodyPr>
            <a:spAutoFit/>
          </a:bodyPr>
          <a:lstStyle/>
          <a:p>
            <a:pPr lvl="1" eaLnBrk="0" hangingPunct="0">
              <a:lnSpc>
                <a:spcPct val="70000"/>
              </a:lnSpc>
              <a:spcBef>
                <a:spcPct val="20000"/>
              </a:spcBef>
              <a:buClr>
                <a:schemeClr val="tx1"/>
              </a:buClr>
              <a:buSzPct val="100000"/>
            </a:pPr>
            <a:endParaRPr lang="en-US" b="1"/>
          </a:p>
          <a:p>
            <a:pPr lvl="1" eaLnBrk="0" hangingPunct="0">
              <a:lnSpc>
                <a:spcPct val="70000"/>
              </a:lnSpc>
              <a:spcBef>
                <a:spcPct val="20000"/>
              </a:spcBef>
              <a:buClr>
                <a:schemeClr val="tx1"/>
              </a:buClr>
              <a:buSzPct val="100000"/>
            </a:pPr>
            <a:r>
              <a:rPr lang="en-US" b="1">
                <a:solidFill>
                  <a:schemeClr val="bg1"/>
                </a:solidFill>
              </a:rPr>
              <a:t>Action plan</a:t>
            </a:r>
          </a:p>
          <a:p>
            <a:pPr lvl="1" eaLnBrk="0" hangingPunct="0">
              <a:lnSpc>
                <a:spcPct val="70000"/>
              </a:lnSpc>
              <a:spcBef>
                <a:spcPct val="20000"/>
              </a:spcBef>
              <a:buClr>
                <a:schemeClr val="tx1"/>
              </a:buClr>
              <a:buSzPct val="100000"/>
              <a:buFontTx/>
              <a:buChar char="–"/>
            </a:pPr>
            <a:r>
              <a:rPr lang="en-US" b="1"/>
              <a:t>Course of action</a:t>
            </a:r>
          </a:p>
          <a:p>
            <a:pPr lvl="1" eaLnBrk="0" hangingPunct="0">
              <a:lnSpc>
                <a:spcPct val="70000"/>
              </a:lnSpc>
              <a:spcBef>
                <a:spcPct val="20000"/>
              </a:spcBef>
              <a:buClr>
                <a:schemeClr val="tx1"/>
              </a:buClr>
              <a:buSzPct val="100000"/>
              <a:buFontTx/>
              <a:buChar char="–"/>
            </a:pPr>
            <a:r>
              <a:rPr lang="en-US" b="1"/>
              <a:t>For both workgroups and individuals</a:t>
            </a:r>
          </a:p>
        </p:txBody>
      </p:sp>
      <p:sp>
        <p:nvSpPr>
          <p:cNvPr id="36875" name="Text Box 17"/>
          <p:cNvSpPr txBox="1">
            <a:spLocks noChangeArrowheads="1"/>
          </p:cNvSpPr>
          <p:nvPr/>
        </p:nvSpPr>
        <p:spPr bwMode="auto">
          <a:xfrm>
            <a:off x="5076825" y="3862388"/>
            <a:ext cx="3076575" cy="1016000"/>
          </a:xfrm>
          <a:prstGeom prst="rect">
            <a:avLst/>
          </a:prstGeom>
          <a:solidFill>
            <a:srgbClr val="800000"/>
          </a:solidFill>
          <a:ln w="9525">
            <a:solidFill>
              <a:schemeClr val="bg1"/>
            </a:solidFill>
            <a:miter lim="800000"/>
            <a:headEnd/>
            <a:tailEnd/>
          </a:ln>
        </p:spPr>
        <p:txBody>
          <a:bodyPr>
            <a:spAutoFit/>
          </a:bodyPr>
          <a:lstStyle/>
          <a:p>
            <a:pPr algn="ctr">
              <a:spcBef>
                <a:spcPct val="50000"/>
              </a:spcBef>
            </a:pPr>
            <a:r>
              <a:rPr lang="en-US" sz="2000" b="1">
                <a:solidFill>
                  <a:schemeClr val="bg1"/>
                </a:solidFill>
                <a:cs typeface="Times New Roman" pitchFamily="18" charset="0"/>
              </a:rPr>
              <a:t>Review Progress               &amp;                                  Take Corrective Action</a:t>
            </a:r>
          </a:p>
        </p:txBody>
      </p:sp>
      <p:sp>
        <p:nvSpPr>
          <p:cNvPr id="18450" name="Text Box 18"/>
          <p:cNvSpPr txBox="1">
            <a:spLocks noChangeArrowheads="1"/>
          </p:cNvSpPr>
          <p:nvPr/>
        </p:nvSpPr>
        <p:spPr bwMode="auto">
          <a:xfrm>
            <a:off x="4876800" y="1143000"/>
            <a:ext cx="3429000" cy="396875"/>
          </a:xfrm>
          <a:prstGeom prst="rect">
            <a:avLst/>
          </a:prstGeom>
          <a:noFill/>
          <a:ln w="9525">
            <a:noFill/>
            <a:miter lim="800000"/>
            <a:headEnd/>
            <a:tailEnd/>
          </a:ln>
          <a:effectLst/>
        </p:spPr>
        <p:txBody>
          <a:bodyPr>
            <a:spAutoFit/>
          </a:bodyPr>
          <a:lstStyle/>
          <a:p>
            <a:pPr algn="ctr">
              <a:spcBef>
                <a:spcPct val="50000"/>
              </a:spcBef>
              <a:defRPr/>
            </a:pPr>
            <a:r>
              <a:rPr lang="en-US" sz="2000" b="1" dirty="0">
                <a:effectLst>
                  <a:outerShdw blurRad="38100" dist="38100" dir="2700000" algn="tl">
                    <a:srgbClr val="FFFFFF"/>
                  </a:outerShdw>
                </a:effectLst>
                <a:latin typeface="Book Antiqua" pitchFamily="18" charset="0"/>
                <a:cs typeface="Times New Roman" pitchFamily="18" charset="0"/>
              </a:rPr>
              <a:t>STEP 2: DEVELOP PLANS</a:t>
            </a:r>
          </a:p>
        </p:txBody>
      </p:sp>
      <p:sp>
        <p:nvSpPr>
          <p:cNvPr id="18451" name="Text Box 19"/>
          <p:cNvSpPr txBox="1">
            <a:spLocks noChangeArrowheads="1"/>
          </p:cNvSpPr>
          <p:nvPr/>
        </p:nvSpPr>
        <p:spPr bwMode="auto">
          <a:xfrm>
            <a:off x="4648200" y="5257800"/>
            <a:ext cx="3962400" cy="396875"/>
          </a:xfrm>
          <a:prstGeom prst="rect">
            <a:avLst/>
          </a:prstGeom>
          <a:noFill/>
          <a:ln w="9525">
            <a:noFill/>
            <a:miter lim="800000"/>
            <a:headEnd/>
            <a:tailEnd/>
          </a:ln>
          <a:effectLst/>
        </p:spPr>
        <p:txBody>
          <a:bodyPr>
            <a:spAutoFit/>
          </a:bodyPr>
          <a:lstStyle/>
          <a:p>
            <a:pPr algn="ctr">
              <a:spcBef>
                <a:spcPct val="50000"/>
              </a:spcBef>
              <a:defRPr/>
            </a:pPr>
            <a:r>
              <a:rPr lang="en-US" sz="2000" b="1" dirty="0">
                <a:effectLst>
                  <a:outerShdw blurRad="38100" dist="38100" dir="2700000" algn="tl">
                    <a:srgbClr val="FFFFFF"/>
                  </a:outerShdw>
                </a:effectLst>
                <a:latin typeface="Book Antiqua" pitchFamily="18" charset="0"/>
                <a:cs typeface="Times New Roman" pitchFamily="18" charset="0"/>
              </a:rPr>
              <a:t>STEP 3: REVIEW PROGRESS</a:t>
            </a:r>
          </a:p>
        </p:txBody>
      </p:sp>
      <p:sp>
        <p:nvSpPr>
          <p:cNvPr id="36878" name="Line 21"/>
          <p:cNvSpPr>
            <a:spLocks noChangeShapeType="1"/>
          </p:cNvSpPr>
          <p:nvPr/>
        </p:nvSpPr>
        <p:spPr bwMode="auto">
          <a:xfrm>
            <a:off x="3810000" y="2133600"/>
            <a:ext cx="703263" cy="0"/>
          </a:xfrm>
          <a:prstGeom prst="line">
            <a:avLst/>
          </a:prstGeom>
          <a:noFill/>
          <a:ln w="15875">
            <a:solidFill>
              <a:srgbClr val="FF0000"/>
            </a:solidFill>
            <a:miter lim="800000"/>
            <a:headEnd/>
            <a:tailEnd type="stealth" w="lg" len="lg"/>
          </a:ln>
        </p:spPr>
        <p:txBody>
          <a:bodyPr wrap="none"/>
          <a:lstStyle/>
          <a:p>
            <a:endParaRPr lang="en-US"/>
          </a:p>
        </p:txBody>
      </p:sp>
      <p:sp>
        <p:nvSpPr>
          <p:cNvPr id="36879" name="Line 22"/>
          <p:cNvSpPr>
            <a:spLocks noChangeShapeType="1"/>
          </p:cNvSpPr>
          <p:nvPr/>
        </p:nvSpPr>
        <p:spPr bwMode="auto">
          <a:xfrm flipV="1">
            <a:off x="4648200" y="2743200"/>
            <a:ext cx="0" cy="1905000"/>
          </a:xfrm>
          <a:prstGeom prst="line">
            <a:avLst/>
          </a:prstGeom>
          <a:noFill/>
          <a:ln w="15875">
            <a:solidFill>
              <a:srgbClr val="FF0000"/>
            </a:solidFill>
            <a:prstDash val="dash"/>
            <a:miter lim="800000"/>
            <a:headEnd/>
            <a:tailEnd type="stealth" w="lg" len="lg"/>
          </a:ln>
        </p:spPr>
        <p:txBody>
          <a:bodyPr wrap="none"/>
          <a:lstStyle/>
          <a:p>
            <a:endParaRPr lang="en-US"/>
          </a:p>
        </p:txBody>
      </p:sp>
      <p:sp>
        <p:nvSpPr>
          <p:cNvPr id="36880" name="Line 23"/>
          <p:cNvSpPr>
            <a:spLocks noChangeShapeType="1"/>
          </p:cNvSpPr>
          <p:nvPr/>
        </p:nvSpPr>
        <p:spPr bwMode="auto">
          <a:xfrm>
            <a:off x="6405563" y="2779713"/>
            <a:ext cx="0" cy="1030287"/>
          </a:xfrm>
          <a:prstGeom prst="line">
            <a:avLst/>
          </a:prstGeom>
          <a:noFill/>
          <a:ln w="15875">
            <a:solidFill>
              <a:srgbClr val="FF0000"/>
            </a:solidFill>
            <a:miter lim="800000"/>
            <a:headEnd/>
            <a:tailEnd type="stealth" w="lg" len="lg"/>
          </a:ln>
        </p:spPr>
        <p:txBody>
          <a:bodyPr wrap="none"/>
          <a:lstStyle/>
          <a:p>
            <a:endParaRPr lang="en-US"/>
          </a:p>
        </p:txBody>
      </p:sp>
      <p:sp>
        <p:nvSpPr>
          <p:cNvPr id="36881" name="Line 24"/>
          <p:cNvSpPr>
            <a:spLocks noChangeShapeType="1"/>
          </p:cNvSpPr>
          <p:nvPr/>
        </p:nvSpPr>
        <p:spPr bwMode="auto">
          <a:xfrm flipH="1" flipV="1">
            <a:off x="3276600" y="5181600"/>
            <a:ext cx="3124200" cy="0"/>
          </a:xfrm>
          <a:prstGeom prst="line">
            <a:avLst/>
          </a:prstGeom>
          <a:noFill/>
          <a:ln w="15875">
            <a:solidFill>
              <a:srgbClr val="FF0000"/>
            </a:solidFill>
            <a:miter lim="800000"/>
            <a:headEnd/>
            <a:tailEnd type="stealth" w="lg" len="lg"/>
          </a:ln>
        </p:spPr>
        <p:txBody>
          <a:bodyPr wrap="none"/>
          <a:lstStyle/>
          <a:p>
            <a:endParaRPr lang="en-US"/>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ChangeArrowheads="1"/>
          </p:cNvSpPr>
          <p:nvPr/>
        </p:nvSpPr>
        <p:spPr bwMode="auto">
          <a:xfrm>
            <a:off x="304800" y="381000"/>
            <a:ext cx="8839200" cy="1143000"/>
          </a:xfrm>
          <a:prstGeom prst="rect">
            <a:avLst/>
          </a:prstGeom>
          <a:noFill/>
          <a:ln w="9525">
            <a:noFill/>
            <a:miter lim="800000"/>
            <a:headEnd/>
            <a:tailEnd/>
          </a:ln>
        </p:spPr>
        <p:txBody>
          <a:bodyPr lIns="92075" tIns="46038" rIns="92075" bIns="46038" anchor="b"/>
          <a:lstStyle/>
          <a:p>
            <a:pPr algn="ctr"/>
            <a:r>
              <a:rPr lang="en-US" sz="4000">
                <a:solidFill>
                  <a:schemeClr val="tx2"/>
                </a:solidFill>
                <a:latin typeface="Tahoma" pitchFamily="34" charset="0"/>
              </a:rPr>
              <a:t>MAKING MBO PROCESS EFFECTIVE</a:t>
            </a:r>
          </a:p>
        </p:txBody>
      </p:sp>
      <p:sp>
        <p:nvSpPr>
          <p:cNvPr id="37891" name="Rectangle 5"/>
          <p:cNvSpPr>
            <a:spLocks noChangeArrowheads="1"/>
          </p:cNvSpPr>
          <p:nvPr/>
        </p:nvSpPr>
        <p:spPr bwMode="auto">
          <a:xfrm>
            <a:off x="685800" y="2057400"/>
            <a:ext cx="7772400" cy="4114800"/>
          </a:xfrm>
          <a:prstGeom prst="rect">
            <a:avLst/>
          </a:prstGeom>
          <a:noFill/>
          <a:ln w="9525">
            <a:noFill/>
            <a:miter lim="800000"/>
            <a:headEnd/>
            <a:tailEnd/>
          </a:ln>
        </p:spPr>
        <p:txBody>
          <a:bodyPr lIns="92075" tIns="46038" rIns="92075" bIns="46038"/>
          <a:lstStyle/>
          <a:p>
            <a:pPr marL="342900" indent="-342900">
              <a:spcBef>
                <a:spcPct val="20000"/>
              </a:spcBef>
              <a:buSzPct val="90000"/>
              <a:buFontTx/>
              <a:buBlip>
                <a:blip r:embed="rId2"/>
              </a:buBlip>
            </a:pPr>
            <a:r>
              <a:rPr lang="en-US" sz="2800">
                <a:latin typeface="Tahoma" pitchFamily="34" charset="0"/>
              </a:rPr>
              <a:t>If MBO is to be successful, </a:t>
            </a:r>
            <a:r>
              <a:rPr lang="en-US" sz="2800" b="1" i="1">
                <a:solidFill>
                  <a:schemeClr val="tx2"/>
                </a:solidFill>
                <a:latin typeface="Tahoma" pitchFamily="34" charset="0"/>
              </a:rPr>
              <a:t>it must start at the top of the organization</a:t>
            </a:r>
            <a:r>
              <a:rPr lang="en-US" sz="2800">
                <a:solidFill>
                  <a:schemeClr val="tx2"/>
                </a:solidFill>
                <a:latin typeface="Tahoma" pitchFamily="34" charset="0"/>
              </a:rPr>
              <a:t> </a:t>
            </a:r>
          </a:p>
          <a:p>
            <a:pPr marL="342900" indent="-342900">
              <a:spcBef>
                <a:spcPct val="20000"/>
              </a:spcBef>
              <a:buSzPct val="90000"/>
              <a:buFontTx/>
              <a:buBlip>
                <a:blip r:embed="rId2"/>
              </a:buBlip>
            </a:pPr>
            <a:endParaRPr lang="en-US" sz="2800">
              <a:latin typeface="Tahoma" pitchFamily="34" charset="0"/>
              <a:sym typeface="Monotype Sorts"/>
            </a:endParaRPr>
          </a:p>
          <a:p>
            <a:pPr marL="342900" indent="-342900">
              <a:spcBef>
                <a:spcPct val="20000"/>
              </a:spcBef>
              <a:buSzPct val="90000"/>
              <a:buFontTx/>
              <a:buBlip>
                <a:blip r:embed="rId2"/>
              </a:buBlip>
            </a:pPr>
            <a:r>
              <a:rPr lang="en-US" sz="2800">
                <a:solidFill>
                  <a:srgbClr val="FF0000"/>
                </a:solidFill>
                <a:latin typeface="Tahoma" pitchFamily="34" charset="0"/>
                <a:sym typeface="Monotype Sorts"/>
              </a:rPr>
              <a:t>Employees must be educated about what MBO is and what their role in it will be</a:t>
            </a:r>
            <a:r>
              <a:rPr lang="en-US" sz="2800">
                <a:solidFill>
                  <a:schemeClr val="accent1"/>
                </a:solidFill>
                <a:latin typeface="Tahoma" pitchFamily="34" charset="0"/>
                <a:sym typeface="Monotype Sorts"/>
              </a:rPr>
              <a:t>.</a:t>
            </a:r>
            <a:endParaRPr lang="en-US" sz="2800">
              <a:latin typeface="Tahoma" pitchFamily="34" charset="0"/>
              <a:sym typeface="Monotype Sorts"/>
            </a:endParaRPr>
          </a:p>
          <a:p>
            <a:pPr marL="342900" indent="-342900">
              <a:spcBef>
                <a:spcPct val="20000"/>
              </a:spcBef>
              <a:buSzPct val="90000"/>
              <a:buFontTx/>
              <a:buBlip>
                <a:blip r:embed="rId2"/>
              </a:buBlip>
            </a:pPr>
            <a:endParaRPr lang="en-US" sz="2800">
              <a:latin typeface="Tahoma" pitchFamily="34" charset="0"/>
              <a:sym typeface="Monotype Sorts"/>
            </a:endParaRPr>
          </a:p>
          <a:p>
            <a:pPr marL="342900" indent="-342900">
              <a:spcBef>
                <a:spcPct val="20000"/>
              </a:spcBef>
              <a:buSzPct val="90000"/>
              <a:buFontTx/>
              <a:buBlip>
                <a:blip r:embed="rId2"/>
              </a:buBlip>
            </a:pPr>
            <a:r>
              <a:rPr lang="en-US" sz="2800">
                <a:latin typeface="Tahoma" pitchFamily="34" charset="0"/>
                <a:sym typeface="Monotype Sorts"/>
              </a:rPr>
              <a:t>Managers must implement MBO in a way that is consistent with overall organizational goals.</a:t>
            </a:r>
            <a:endParaRPr lang="en-US" sz="3200">
              <a:latin typeface="Tahoma"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8" name="Rectangle 4"/>
          <p:cNvSpPr>
            <a:spLocks noChangeArrowheads="1"/>
          </p:cNvSpPr>
          <p:nvPr/>
        </p:nvSpPr>
        <p:spPr bwMode="auto">
          <a:xfrm>
            <a:off x="457200" y="381000"/>
            <a:ext cx="8153400" cy="5201424"/>
          </a:xfrm>
          <a:prstGeom prst="rect">
            <a:avLst/>
          </a:prstGeom>
          <a:noFill/>
          <a:ln w="9525">
            <a:noFill/>
            <a:miter lim="800000"/>
            <a:headEnd/>
            <a:tailEnd/>
          </a:ln>
        </p:spPr>
        <p:txBody>
          <a:bodyPr>
            <a:spAutoFit/>
          </a:bodyPr>
          <a:lstStyle/>
          <a:p>
            <a:pPr lvl="1" algn="just">
              <a:buFontTx/>
              <a:buChar char="•"/>
            </a:pPr>
            <a:r>
              <a:rPr lang="en-US" sz="3200" dirty="0"/>
              <a:t> Managers tell their subordinates what organizational and unit goals and plans top management has established.</a:t>
            </a:r>
          </a:p>
          <a:p>
            <a:pPr lvl="1" algn="just">
              <a:buFontTx/>
              <a:buChar char="•"/>
            </a:pPr>
            <a:endParaRPr lang="en-US" sz="3200" dirty="0"/>
          </a:p>
          <a:p>
            <a:pPr lvl="1" algn="just">
              <a:buFontTx/>
              <a:buChar char="•"/>
            </a:pPr>
            <a:r>
              <a:rPr lang="en-US" sz="3200" dirty="0"/>
              <a:t> Managers meet with their subordinates on a </a:t>
            </a:r>
            <a:r>
              <a:rPr lang="en-US" sz="3200" dirty="0">
                <a:solidFill>
                  <a:srgbClr val="000000"/>
                </a:solidFill>
              </a:rPr>
              <a:t>one-to-one basis</a:t>
            </a:r>
            <a:r>
              <a:rPr lang="en-US" sz="3200" dirty="0"/>
              <a:t> to arrive at a set of goals for each subordinate that both develop and to which both are committed.</a:t>
            </a:r>
          </a:p>
          <a:p>
            <a:pPr lvl="1" algn="just"/>
            <a:endParaRPr lang="en-US" sz="2800" dirty="0"/>
          </a:p>
          <a:p>
            <a:pPr lvl="1" eaLnBrk="0" hangingPunct="0">
              <a:spcBef>
                <a:spcPct val="50000"/>
              </a:spcBef>
              <a:buClr>
                <a:schemeClr val="tx2"/>
              </a:buClr>
              <a:buFont typeface="Monotype Sorts"/>
              <a:buChar char="·"/>
            </a:pP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58788">
                                            <p:txEl>
                                              <p:pRg st="0" end="0"/>
                                            </p:txEl>
                                          </p:spTgt>
                                        </p:tgtEl>
                                        <p:attrNameLst>
                                          <p:attrName>style.visibility</p:attrName>
                                        </p:attrNameLst>
                                      </p:cBhvr>
                                      <p:to>
                                        <p:strVal val="visible"/>
                                      </p:to>
                                    </p:set>
                                    <p:animEffect transition="in" filter="checkerboard(across)">
                                      <p:cBhvr>
                                        <p:cTn id="7" dur="500"/>
                                        <p:tgtEl>
                                          <p:spTgt spid="7587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58788">
                                            <p:txEl>
                                              <p:pRg st="2" end="2"/>
                                            </p:txEl>
                                          </p:spTgt>
                                        </p:tgtEl>
                                        <p:attrNameLst>
                                          <p:attrName>style.visibility</p:attrName>
                                        </p:attrNameLst>
                                      </p:cBhvr>
                                      <p:to>
                                        <p:strVal val="visible"/>
                                      </p:to>
                                    </p:set>
                                    <p:animEffect transition="in" filter="checkerboard(across)">
                                      <p:cBhvr>
                                        <p:cTn id="12" dur="500"/>
                                        <p:tgtEl>
                                          <p:spTgt spid="75878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2" name="Rectangle 4"/>
          <p:cNvSpPr>
            <a:spLocks noChangeArrowheads="1"/>
          </p:cNvSpPr>
          <p:nvPr/>
        </p:nvSpPr>
        <p:spPr bwMode="auto">
          <a:xfrm>
            <a:off x="304800" y="554038"/>
            <a:ext cx="8382000" cy="4869025"/>
          </a:xfrm>
          <a:prstGeom prst="rect">
            <a:avLst/>
          </a:prstGeom>
          <a:noFill/>
          <a:ln w="9525">
            <a:noFill/>
            <a:miter lim="800000"/>
            <a:headEnd/>
            <a:tailEnd/>
          </a:ln>
        </p:spPr>
        <p:txBody>
          <a:bodyPr>
            <a:spAutoFit/>
          </a:bodyPr>
          <a:lstStyle/>
          <a:p>
            <a:pPr lvl="1" algn="just">
              <a:buFontTx/>
              <a:buChar char="•"/>
            </a:pPr>
            <a:r>
              <a:rPr lang="en-US" sz="3200" dirty="0"/>
              <a:t> Goals must be written and very clearly </a:t>
            </a:r>
            <a:r>
              <a:rPr lang="en-US" sz="3200" dirty="0" smtClean="0"/>
              <a:t>               stated</a:t>
            </a:r>
            <a:r>
              <a:rPr lang="en-US" sz="3200" dirty="0"/>
              <a:t>.</a:t>
            </a:r>
          </a:p>
          <a:p>
            <a:pPr lvl="1" algn="just">
              <a:buFontTx/>
              <a:buChar char="•"/>
            </a:pPr>
            <a:r>
              <a:rPr lang="en-US" sz="3200" dirty="0">
                <a:sym typeface="Monotype Sorts"/>
              </a:rPr>
              <a:t>Managers must play the role of </a:t>
            </a:r>
            <a:r>
              <a:rPr lang="en-US" sz="3200" dirty="0">
                <a:solidFill>
                  <a:srgbClr val="000000"/>
                </a:solidFill>
                <a:sym typeface="Monotype Sorts"/>
              </a:rPr>
              <a:t>counselors</a:t>
            </a:r>
            <a:r>
              <a:rPr lang="en-US" sz="3200" dirty="0">
                <a:sym typeface="Monotype Sorts"/>
              </a:rPr>
              <a:t> in the goal-setting and planning meeting.</a:t>
            </a:r>
          </a:p>
          <a:p>
            <a:pPr lvl="1" algn="just" eaLnBrk="0" hangingPunct="0">
              <a:spcBef>
                <a:spcPct val="20000"/>
              </a:spcBef>
              <a:buClr>
                <a:schemeClr val="tx2"/>
              </a:buClr>
              <a:buFontTx/>
              <a:buChar char="•"/>
            </a:pPr>
            <a:r>
              <a:rPr lang="en-US" sz="3200" dirty="0" smtClean="0">
                <a:solidFill>
                  <a:srgbClr val="000000"/>
                </a:solidFill>
              </a:rPr>
              <a:t>The </a:t>
            </a:r>
            <a:r>
              <a:rPr lang="en-US" sz="3200" dirty="0">
                <a:solidFill>
                  <a:srgbClr val="000000"/>
                </a:solidFill>
              </a:rPr>
              <a:t>employee is rewarded on goal attainment.</a:t>
            </a:r>
          </a:p>
          <a:p>
            <a:pPr lvl="1">
              <a:buFontTx/>
              <a:buChar char="•"/>
            </a:pPr>
            <a:endParaRPr lang="en-US" sz="3200" dirty="0">
              <a:solidFill>
                <a:srgbClr val="000000"/>
              </a:solidFill>
            </a:endParaRPr>
          </a:p>
          <a:p>
            <a:pPr lvl="1" eaLnBrk="0" hangingPunct="0">
              <a:spcBef>
                <a:spcPct val="50000"/>
              </a:spcBef>
              <a:buClr>
                <a:schemeClr val="tx2"/>
              </a:buClr>
              <a:buFont typeface="Monotype Sorts"/>
              <a:buChar char="¹"/>
            </a:pP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59812">
                                            <p:txEl>
                                              <p:pRg st="0" end="0"/>
                                            </p:txEl>
                                          </p:spTgt>
                                        </p:tgtEl>
                                        <p:attrNameLst>
                                          <p:attrName>style.visibility</p:attrName>
                                        </p:attrNameLst>
                                      </p:cBhvr>
                                      <p:to>
                                        <p:strVal val="visible"/>
                                      </p:to>
                                    </p:set>
                                    <p:animEffect transition="in" filter="checkerboard(across)">
                                      <p:cBhvr>
                                        <p:cTn id="7" dur="500"/>
                                        <p:tgtEl>
                                          <p:spTgt spid="7598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59812">
                                            <p:txEl>
                                              <p:pRg st="1" end="1"/>
                                            </p:txEl>
                                          </p:spTgt>
                                        </p:tgtEl>
                                        <p:attrNameLst>
                                          <p:attrName>style.visibility</p:attrName>
                                        </p:attrNameLst>
                                      </p:cBhvr>
                                      <p:to>
                                        <p:strVal val="visible"/>
                                      </p:to>
                                    </p:set>
                                    <p:animEffect transition="in" filter="checkerboard(across)">
                                      <p:cBhvr>
                                        <p:cTn id="12" dur="500"/>
                                        <p:tgtEl>
                                          <p:spTgt spid="7598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59812">
                                            <p:txEl>
                                              <p:pRg st="2" end="2"/>
                                            </p:txEl>
                                          </p:spTgt>
                                        </p:tgtEl>
                                        <p:attrNameLst>
                                          <p:attrName>style.visibility</p:attrName>
                                        </p:attrNameLst>
                                      </p:cBhvr>
                                      <p:to>
                                        <p:strVal val="visible"/>
                                      </p:to>
                                    </p:set>
                                    <p:animEffect transition="in" filter="checkerboard(across)">
                                      <p:cBhvr>
                                        <p:cTn id="17" dur="500"/>
                                        <p:tgtEl>
                                          <p:spTgt spid="7598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fontAlgn="auto" hangingPunct="1">
              <a:spcAft>
                <a:spcPts val="0"/>
              </a:spcAft>
              <a:defRPr/>
            </a:pPr>
            <a:r>
              <a:rPr lang="en-US" sz="3200" dirty="0" smtClean="0"/>
              <a:t>Strategies, Policies and Planning Premises</a:t>
            </a:r>
          </a:p>
        </p:txBody>
      </p:sp>
      <p:sp>
        <p:nvSpPr>
          <p:cNvPr id="4" name="Text Placeholder 3"/>
          <p:cNvSpPr>
            <a:spLocks noGrp="1"/>
          </p:cNvSpPr>
          <p:nvPr>
            <p:ph type="body" idx="1"/>
          </p:nvPr>
        </p:nvSpPr>
        <p:spPr>
          <a:xfrm>
            <a:off x="304800" y="1371600"/>
            <a:ext cx="8537575" cy="2286000"/>
          </a:xfrm>
        </p:spPr>
        <p:txBody>
          <a:bodyPr>
            <a:normAutofit fontScale="70000" lnSpcReduction="20000"/>
          </a:bodyPr>
          <a:lstStyle/>
          <a:p>
            <a:pPr eaLnBrk="1" fontAlgn="auto" hangingPunct="1">
              <a:lnSpc>
                <a:spcPct val="90000"/>
              </a:lnSpc>
              <a:spcAft>
                <a:spcPts val="0"/>
              </a:spcAft>
              <a:buFont typeface="Wingdings 3"/>
              <a:buNone/>
              <a:defRPr/>
            </a:pPr>
            <a:endParaRPr dirty="0"/>
          </a:p>
          <a:p>
            <a:pPr eaLnBrk="1" fontAlgn="auto" hangingPunct="1">
              <a:lnSpc>
                <a:spcPct val="90000"/>
              </a:lnSpc>
              <a:spcAft>
                <a:spcPts val="0"/>
              </a:spcAft>
              <a:buFont typeface="Wingdings 3"/>
              <a:buNone/>
              <a:defRPr/>
            </a:pPr>
            <a:endParaRPr lang="en-US" sz="3200" dirty="0" smtClean="0"/>
          </a:p>
          <a:p>
            <a:pPr eaLnBrk="1" fontAlgn="auto" hangingPunct="1">
              <a:lnSpc>
                <a:spcPct val="90000"/>
              </a:lnSpc>
              <a:spcAft>
                <a:spcPts val="0"/>
              </a:spcAft>
              <a:buFont typeface="Wingdings 3"/>
              <a:buNone/>
              <a:defRPr/>
            </a:pPr>
            <a:r>
              <a:rPr sz="3200" dirty="0" smtClean="0"/>
              <a:t>Strategy</a:t>
            </a:r>
            <a:endParaRPr lang="en-US" sz="3200" dirty="0" smtClean="0"/>
          </a:p>
          <a:p>
            <a:pPr eaLnBrk="1" fontAlgn="auto" hangingPunct="1">
              <a:lnSpc>
                <a:spcPct val="90000"/>
              </a:lnSpc>
              <a:spcAft>
                <a:spcPts val="0"/>
              </a:spcAft>
              <a:buFont typeface="Wingdings 3"/>
              <a:buNone/>
              <a:defRPr/>
            </a:pPr>
            <a:endParaRPr sz="3200" dirty="0"/>
          </a:p>
          <a:p>
            <a:pPr algn="just" eaLnBrk="1" fontAlgn="auto" hangingPunct="1">
              <a:lnSpc>
                <a:spcPct val="90000"/>
              </a:lnSpc>
              <a:spcAft>
                <a:spcPts val="0"/>
              </a:spcAft>
              <a:buFont typeface="Wingdings 3"/>
              <a:buNone/>
              <a:defRPr/>
            </a:pPr>
            <a:r>
              <a:rPr lang="en-US" sz="3100" dirty="0" smtClean="0"/>
              <a:t>Strategy refers to the determination of the mission and the basic long term objectives of an enterprise, followed by the adoption of courses of action and allocation of resources necessary to achieve these aims.</a:t>
            </a:r>
          </a:p>
          <a:p>
            <a:pPr eaLnBrk="1" fontAlgn="auto" hangingPunct="1">
              <a:lnSpc>
                <a:spcPct val="90000"/>
              </a:lnSpc>
              <a:spcAft>
                <a:spcPts val="0"/>
              </a:spcAft>
              <a:buFont typeface="Wingdings 3"/>
              <a:buNone/>
              <a:defRPr/>
            </a:pPr>
            <a:endParaRPr sz="2000" dirty="0">
              <a:solidFill>
                <a:schemeClr val="tx1">
                  <a:lumMod val="95000"/>
                  <a:lumOff val="5000"/>
                </a:schemeClr>
              </a:solidFill>
            </a:endParaRPr>
          </a:p>
          <a:p>
            <a:pPr eaLnBrk="1" fontAlgn="auto" hangingPunct="1">
              <a:spcAft>
                <a:spcPts val="0"/>
              </a:spcAft>
              <a:buFont typeface="Wingdings 3"/>
              <a:buNone/>
              <a:defRPr/>
            </a:pPr>
            <a:endParaRPr dirty="0"/>
          </a:p>
        </p:txBody>
      </p:sp>
      <p:sp>
        <p:nvSpPr>
          <p:cNvPr id="44036" name="Rectangle 3"/>
          <p:cNvSpPr>
            <a:spLocks noGrp="1" noChangeArrowheads="1"/>
          </p:cNvSpPr>
          <p:nvPr>
            <p:ph sz="quarter" idx="2"/>
          </p:nvPr>
        </p:nvSpPr>
        <p:spPr>
          <a:xfrm>
            <a:off x="381000" y="4454525"/>
            <a:ext cx="4041775" cy="1946275"/>
          </a:xfrm>
          <a:ln>
            <a:prstDash val="solid"/>
          </a:ln>
        </p:spPr>
        <p:txBody>
          <a:bodyPr/>
          <a:lstStyle/>
          <a:p>
            <a:pPr eaLnBrk="1" hangingPunct="1">
              <a:lnSpc>
                <a:spcPct val="90000"/>
              </a:lnSpc>
              <a:buFont typeface="Wingdings 2" pitchFamily="18" charset="2"/>
              <a:buNone/>
            </a:pPr>
            <a:r>
              <a:rPr lang="en-US" sz="2800" b="1" dirty="0" smtClean="0"/>
              <a:t>Strategy</a:t>
            </a:r>
          </a:p>
          <a:p>
            <a:pPr eaLnBrk="1" hangingPunct="1">
              <a:lnSpc>
                <a:spcPct val="90000"/>
              </a:lnSpc>
            </a:pPr>
            <a:r>
              <a:rPr lang="en-US" sz="2800" dirty="0" smtClean="0"/>
              <a:t>Objective is the part of strategy formulation.</a:t>
            </a:r>
            <a:endParaRPr lang="en-US" sz="3200" dirty="0" smtClean="0"/>
          </a:p>
        </p:txBody>
      </p:sp>
      <p:sp>
        <p:nvSpPr>
          <p:cNvPr id="44037" name="Content Placeholder 5"/>
          <p:cNvSpPr>
            <a:spLocks noGrp="1"/>
          </p:cNvSpPr>
          <p:nvPr>
            <p:ph sz="quarter" idx="4"/>
          </p:nvPr>
        </p:nvSpPr>
        <p:spPr>
          <a:xfrm>
            <a:off x="4724400" y="4572000"/>
            <a:ext cx="4038600" cy="2101850"/>
          </a:xfrm>
          <a:ln>
            <a:prstDash val="solid"/>
          </a:ln>
        </p:spPr>
        <p:txBody>
          <a:bodyPr/>
          <a:lstStyle/>
          <a:p>
            <a:pPr eaLnBrk="1" hangingPunct="1">
              <a:spcBef>
                <a:spcPct val="0"/>
              </a:spcBef>
              <a:buFont typeface="Wingdings 2" pitchFamily="18" charset="2"/>
              <a:buNone/>
            </a:pPr>
            <a:r>
              <a:rPr lang="en-US" b="1" smtClean="0"/>
              <a:t>Policy</a:t>
            </a:r>
          </a:p>
          <a:p>
            <a:pPr eaLnBrk="1" hangingPunct="1">
              <a:spcBef>
                <a:spcPct val="0"/>
              </a:spcBef>
            </a:pPr>
            <a:r>
              <a:rPr lang="en-US" sz="2800" smtClean="0"/>
              <a:t>policy is the means of achieving the objective.</a:t>
            </a:r>
            <a:endParaRPr lang="en-US"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4"/>
          <p:cNvSpPr>
            <a:spLocks noGrp="1" noChangeArrowheads="1"/>
          </p:cNvSpPr>
          <p:nvPr>
            <p:ph type="title"/>
          </p:nvPr>
        </p:nvSpPr>
        <p:spPr>
          <a:xfrm>
            <a:off x="304800" y="2819400"/>
            <a:ext cx="8229600" cy="1143000"/>
          </a:xfrm>
        </p:spPr>
        <p:txBody>
          <a:bodyPr/>
          <a:lstStyle/>
          <a:p>
            <a:pPr eaLnBrk="1" fontAlgn="auto" hangingPunct="1">
              <a:spcAft>
                <a:spcPts val="0"/>
              </a:spcAft>
              <a:defRPr/>
            </a:pPr>
            <a:r>
              <a:rPr lang="en-US"/>
              <a:t>EXAMPLES</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fontAlgn="auto" hangingPunct="1">
              <a:spcAft>
                <a:spcPts val="0"/>
              </a:spcAft>
              <a:defRPr/>
            </a:pPr>
            <a:r>
              <a:rPr lang="en-US" smtClean="0">
                <a:solidFill>
                  <a:schemeClr val="accent2"/>
                </a:solidFill>
              </a:rPr>
              <a:t>Strategy used by colors channel</a:t>
            </a:r>
            <a:endParaRPr lang="en-IN" smtClean="0">
              <a:solidFill>
                <a:schemeClr val="accent2"/>
              </a:solidFill>
            </a:endParaRPr>
          </a:p>
        </p:txBody>
      </p:sp>
      <p:pic>
        <p:nvPicPr>
          <p:cNvPr id="50179" name="Picture 3" descr="16"/>
          <p:cNvPicPr>
            <a:picLocks noChangeAspect="1" noChangeArrowheads="1"/>
          </p:cNvPicPr>
          <p:nvPr/>
        </p:nvPicPr>
        <p:blipFill>
          <a:blip r:embed="rId2" cstate="print"/>
          <a:srcRect/>
          <a:stretch>
            <a:fillRect/>
          </a:stretch>
        </p:blipFill>
        <p:spPr bwMode="auto">
          <a:xfrm>
            <a:off x="1143000" y="1628775"/>
            <a:ext cx="6629400" cy="4314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457200" y="2852738"/>
            <a:ext cx="8075613" cy="3273425"/>
          </a:xfrm>
        </p:spPr>
        <p:txBody>
          <a:bodyPr/>
          <a:lstStyle/>
          <a:p>
            <a:pPr eaLnBrk="1" hangingPunct="1"/>
            <a:endParaRPr lang="en-US" smtClean="0"/>
          </a:p>
          <a:p>
            <a:pPr eaLnBrk="1" hangingPunct="1"/>
            <a:endParaRPr lang="en-US" smtClean="0"/>
          </a:p>
          <a:p>
            <a:pPr eaLnBrk="1" hangingPunct="1">
              <a:buFontTx/>
              <a:buNone/>
            </a:pPr>
            <a:endParaRPr lang="en-US" smtClean="0"/>
          </a:p>
          <a:p>
            <a:pPr eaLnBrk="1" hangingPunct="1">
              <a:buFontTx/>
              <a:buNone/>
            </a:pPr>
            <a:r>
              <a:rPr lang="en-US" sz="2800" smtClean="0"/>
              <a:t>      </a:t>
            </a:r>
            <a:endParaRPr lang="en-IN" sz="2800" smtClean="0"/>
          </a:p>
        </p:txBody>
      </p:sp>
      <p:sp>
        <p:nvSpPr>
          <p:cNvPr id="108546" name="Rectangle 2"/>
          <p:cNvSpPr>
            <a:spLocks noGrp="1" noChangeArrowheads="1"/>
          </p:cNvSpPr>
          <p:nvPr>
            <p:ph type="title"/>
          </p:nvPr>
        </p:nvSpPr>
        <p:spPr>
          <a:xfrm>
            <a:off x="468313" y="188913"/>
            <a:ext cx="8064500" cy="1152525"/>
          </a:xfrm>
        </p:spPr>
        <p:txBody>
          <a:bodyPr>
            <a:normAutofit fontScale="90000"/>
          </a:bodyPr>
          <a:lstStyle/>
          <a:p>
            <a:pPr eaLnBrk="1" fontAlgn="auto" hangingPunct="1">
              <a:spcAft>
                <a:spcPts val="0"/>
              </a:spcAft>
              <a:defRPr/>
            </a:pPr>
            <a:r>
              <a:rPr lang="en-US" sz="2800"/>
              <a:t/>
            </a:r>
            <a:br>
              <a:rPr lang="en-US" sz="2800"/>
            </a:br>
            <a:r>
              <a:rPr lang="en-US" sz="2800"/>
              <a:t>Launching a high profile program on day 1</a:t>
            </a:r>
            <a:br>
              <a:rPr lang="en-US" sz="2800"/>
            </a:br>
            <a:r>
              <a:rPr lang="en-US" sz="2800"/>
              <a:t>   opening with ‘khatron ke khiladi’</a:t>
            </a:r>
            <a:br>
              <a:rPr lang="en-US" sz="2800"/>
            </a:br>
            <a:endParaRPr lang="en-IN" sz="2800"/>
          </a:p>
        </p:txBody>
      </p:sp>
      <p:pic>
        <p:nvPicPr>
          <p:cNvPr id="51204" name="Picture 4" descr="akshaykumarkhatronkakhiladi[1]"/>
          <p:cNvPicPr>
            <a:picLocks noChangeAspect="1" noChangeArrowheads="1"/>
          </p:cNvPicPr>
          <p:nvPr/>
        </p:nvPicPr>
        <p:blipFill>
          <a:blip r:embed="rId2" cstate="print"/>
          <a:srcRect/>
          <a:stretch>
            <a:fillRect/>
          </a:stretch>
        </p:blipFill>
        <p:spPr bwMode="auto">
          <a:xfrm>
            <a:off x="1371600" y="1884363"/>
            <a:ext cx="6096000" cy="4044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a:xfrm>
            <a:off x="304800" y="1143000"/>
            <a:ext cx="8458200" cy="4267200"/>
          </a:xfrm>
        </p:spPr>
        <p:txBody>
          <a:bodyPr/>
          <a:lstStyle/>
          <a:p>
            <a:pPr eaLnBrk="1" hangingPunct="1"/>
            <a:endParaRPr lang="en-US" smtClean="0">
              <a:solidFill>
                <a:srgbClr val="FF0066"/>
              </a:solidFill>
            </a:endParaRPr>
          </a:p>
          <a:p>
            <a:pPr algn="just" eaLnBrk="1" hangingPunct="1"/>
            <a:r>
              <a:rPr lang="en-US" smtClean="0">
                <a:solidFill>
                  <a:srgbClr val="FF0066"/>
                </a:solidFill>
              </a:rPr>
              <a:t>Planning</a:t>
            </a:r>
            <a:r>
              <a:rPr lang="en-US" smtClean="0"/>
              <a:t> is the process of settings goals and choosing the means to achieve those goals.</a:t>
            </a:r>
          </a:p>
          <a:p>
            <a:pPr algn="just" eaLnBrk="1" hangingPunct="1">
              <a:buFont typeface="Wingdings 2" pitchFamily="18" charset="2"/>
              <a:buNone/>
            </a:pPr>
            <a:endParaRPr lang="en-US" smtClean="0"/>
          </a:p>
          <a:p>
            <a:pPr algn="just" eaLnBrk="1" hangingPunct="1"/>
            <a:r>
              <a:rPr lang="en-US" smtClean="0"/>
              <a:t>Selecting missions and objectives as well as the actions to achieve them, which requires decision making that is, choosing a course of action amongst all alternatives</a:t>
            </a:r>
          </a:p>
        </p:txBody>
      </p:sp>
      <p:sp>
        <p:nvSpPr>
          <p:cNvPr id="4" name="Title 3"/>
          <p:cNvSpPr>
            <a:spLocks noGrp="1"/>
          </p:cNvSpPr>
          <p:nvPr>
            <p:ph type="title"/>
          </p:nvPr>
        </p:nvSpPr>
        <p:spPr>
          <a:xfrm>
            <a:off x="381000" y="304800"/>
            <a:ext cx="8534400" cy="758825"/>
          </a:xfrm>
        </p:spPr>
        <p:txBody>
          <a:bodyPr>
            <a:normAutofit/>
          </a:bodyPr>
          <a:lstStyle/>
          <a:p>
            <a:pPr eaLnBrk="1" fontAlgn="auto" hangingPunct="1">
              <a:spcAft>
                <a:spcPts val="0"/>
              </a:spcAft>
              <a:defRPr/>
            </a:pPr>
            <a:r>
              <a:rPr lang="en-US" dirty="0" smtClean="0"/>
              <a:t>PLANNING</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idx="1"/>
          </p:nvPr>
        </p:nvSpPr>
        <p:spPr>
          <a:xfrm>
            <a:off x="457200" y="381000"/>
            <a:ext cx="8229600" cy="5745163"/>
          </a:xfrm>
        </p:spPr>
        <p:txBody>
          <a:bodyPr/>
          <a:lstStyle/>
          <a:p>
            <a:pPr eaLnBrk="1" hangingPunct="1">
              <a:buFont typeface="Wingdings 3" pitchFamily="18" charset="2"/>
              <a:buNone/>
            </a:pPr>
            <a:r>
              <a:rPr lang="en-US" smtClean="0"/>
              <a:t>									 Reality show				Fiction shows</a:t>
            </a:r>
          </a:p>
          <a:p>
            <a:pPr eaLnBrk="1" hangingPunct="1">
              <a:buFontTx/>
              <a:buNone/>
            </a:pPr>
            <a:r>
              <a:rPr lang="en-US" smtClean="0"/>
              <a:t>		</a:t>
            </a:r>
          </a:p>
          <a:p>
            <a:pPr eaLnBrk="1" hangingPunct="1">
              <a:buFontTx/>
              <a:buNone/>
            </a:pPr>
            <a:r>
              <a:rPr lang="en-US" smtClean="0"/>
              <a:t>                  </a:t>
            </a:r>
          </a:p>
          <a:p>
            <a:pPr eaLnBrk="1" hangingPunct="1">
              <a:buFontTx/>
              <a:buNone/>
            </a:pPr>
            <a:endParaRPr lang="en-US" smtClean="0"/>
          </a:p>
          <a:p>
            <a:pPr eaLnBrk="1" hangingPunct="1">
              <a:buFontTx/>
              <a:buNone/>
            </a:pPr>
            <a:r>
              <a:rPr lang="en-US" smtClean="0"/>
              <a:t>				</a:t>
            </a:r>
          </a:p>
          <a:p>
            <a:pPr eaLnBrk="1" hangingPunct="1">
              <a:buFontTx/>
              <a:buNone/>
            </a:pPr>
            <a:r>
              <a:rPr lang="en-US" smtClean="0"/>
              <a:t>				</a:t>
            </a:r>
          </a:p>
        </p:txBody>
      </p:sp>
      <p:pic>
        <p:nvPicPr>
          <p:cNvPr id="52227" name="Picture 4" descr="Balika_Vadhu_300[1]"/>
          <p:cNvPicPr>
            <a:picLocks noChangeAspect="1" noChangeArrowheads="1"/>
          </p:cNvPicPr>
          <p:nvPr/>
        </p:nvPicPr>
        <p:blipFill>
          <a:blip r:embed="rId2" cstate="print"/>
          <a:srcRect/>
          <a:stretch>
            <a:fillRect/>
          </a:stretch>
        </p:blipFill>
        <p:spPr bwMode="auto">
          <a:xfrm>
            <a:off x="4876800" y="1905000"/>
            <a:ext cx="4038600" cy="2851150"/>
          </a:xfrm>
          <a:prstGeom prst="rect">
            <a:avLst/>
          </a:prstGeom>
          <a:noFill/>
          <a:ln w="9525">
            <a:noFill/>
            <a:miter lim="800000"/>
            <a:headEnd/>
            <a:tailEnd/>
          </a:ln>
        </p:spPr>
      </p:pic>
      <p:pic>
        <p:nvPicPr>
          <p:cNvPr id="52228" name="Picture 5" descr="bigboss-2[1]"/>
          <p:cNvPicPr>
            <a:picLocks noChangeAspect="1" noChangeArrowheads="1"/>
          </p:cNvPicPr>
          <p:nvPr/>
        </p:nvPicPr>
        <p:blipFill>
          <a:blip r:embed="rId3" cstate="print"/>
          <a:srcRect/>
          <a:stretch>
            <a:fillRect/>
          </a:stretch>
        </p:blipFill>
        <p:spPr bwMode="auto">
          <a:xfrm>
            <a:off x="685800" y="1905000"/>
            <a:ext cx="3886200" cy="2914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a:xfrm>
            <a:off x="381000" y="304800"/>
            <a:ext cx="8229600" cy="6126163"/>
          </a:xfrm>
        </p:spPr>
        <p:txBody>
          <a:bodyPr/>
          <a:lstStyle/>
          <a:p>
            <a:pPr algn="ctr" eaLnBrk="1" hangingPunct="1">
              <a:buFontTx/>
              <a:buNone/>
            </a:pPr>
            <a:r>
              <a:rPr lang="en-US" sz="4400" b="1" smtClean="0"/>
              <a:t>Mythology</a:t>
            </a:r>
          </a:p>
          <a:p>
            <a:pPr algn="ctr" eaLnBrk="1" hangingPunct="1">
              <a:buFontTx/>
              <a:buNone/>
            </a:pPr>
            <a:endParaRPr lang="en-US" sz="4400" b="1" smtClean="0"/>
          </a:p>
          <a:p>
            <a:pPr algn="ctr" eaLnBrk="1" hangingPunct="1">
              <a:buFontTx/>
              <a:buNone/>
            </a:pPr>
            <a:endParaRPr lang="en-US" sz="4400" b="1" smtClean="0"/>
          </a:p>
        </p:txBody>
      </p:sp>
      <p:pic>
        <p:nvPicPr>
          <p:cNvPr id="53251" name="Picture 4" descr="10nb21i[1]"/>
          <p:cNvPicPr>
            <a:picLocks noChangeAspect="1" noChangeArrowheads="1"/>
          </p:cNvPicPr>
          <p:nvPr/>
        </p:nvPicPr>
        <p:blipFill>
          <a:blip r:embed="rId2" cstate="print"/>
          <a:srcRect/>
          <a:stretch>
            <a:fillRect/>
          </a:stretch>
        </p:blipFill>
        <p:spPr bwMode="auto">
          <a:xfrm>
            <a:off x="304800" y="1295400"/>
            <a:ext cx="8153400" cy="4702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idx="1"/>
          </p:nvPr>
        </p:nvSpPr>
        <p:spPr/>
        <p:txBody>
          <a:bodyPr/>
          <a:lstStyle/>
          <a:p>
            <a:pPr marL="457200" indent="-457200"/>
            <a:r>
              <a:rPr lang="en-US" dirty="0" smtClean="0"/>
              <a:t>TATA DOCOMO</a:t>
            </a:r>
          </a:p>
          <a:p>
            <a:pPr marL="457200" indent="-457200" eaLnBrk="1" hangingPunct="1">
              <a:buFontTx/>
              <a:buNone/>
            </a:pPr>
            <a:endParaRPr lang="en-US" dirty="0" smtClean="0"/>
          </a:p>
          <a:p>
            <a:pPr marL="457200" indent="-457200" eaLnBrk="1" hangingPunct="1">
              <a:buFontTx/>
              <a:buNone/>
            </a:pPr>
            <a:endParaRPr lang="en-US" dirty="0" smtClean="0"/>
          </a:p>
          <a:p>
            <a:pPr marL="457200" indent="-457200" eaLnBrk="1" hangingPunct="1">
              <a:buFontTx/>
              <a:buNone/>
            </a:pPr>
            <a:r>
              <a:rPr lang="en-US" sz="2800" dirty="0" smtClean="0"/>
              <a:t>             </a:t>
            </a:r>
          </a:p>
          <a:p>
            <a:pPr marL="457200" indent="-457200" eaLnBrk="1" hangingPunct="1"/>
            <a:endParaRPr lang="en-US" sz="2800" dirty="0" smtClean="0"/>
          </a:p>
          <a:p>
            <a:pPr marL="457200" indent="-457200" eaLnBrk="1" hangingPunct="1">
              <a:buFont typeface="Wingdings 3" pitchFamily="18" charset="2"/>
              <a:buNone/>
            </a:pPr>
            <a:endParaRPr lang="en-US" sz="2800" dirty="0" smtClean="0"/>
          </a:p>
          <a:p>
            <a:pPr marL="457200" indent="-457200" eaLnBrk="1" hangingPunct="1"/>
            <a:r>
              <a:rPr lang="en-US" sz="2800" dirty="0" smtClean="0"/>
              <a:t> </a:t>
            </a:r>
            <a:r>
              <a:rPr lang="en-IN" dirty="0" smtClean="0"/>
              <a:t>“A 1 second pulse instead of the usual 1 minute pulse offered by other mobile service providers”.</a:t>
            </a:r>
          </a:p>
          <a:p>
            <a:pPr marL="457200" indent="-457200" eaLnBrk="1" hangingPunct="1">
              <a:buFontTx/>
              <a:buNone/>
            </a:pPr>
            <a:endParaRPr lang="en-IN" dirty="0" smtClean="0"/>
          </a:p>
          <a:p>
            <a:pPr marL="1676400" lvl="3" indent="-304800" eaLnBrk="1" hangingPunct="1">
              <a:buFontTx/>
              <a:buNone/>
            </a:pPr>
            <a:endParaRPr lang="en-IN" dirty="0" smtClean="0"/>
          </a:p>
        </p:txBody>
      </p:sp>
      <p:sp>
        <p:nvSpPr>
          <p:cNvPr id="58370"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smtClean="0">
                <a:solidFill>
                  <a:schemeClr val="accent2"/>
                </a:solidFill>
              </a:rPr>
              <a:t>Strategies used in telecom industry</a:t>
            </a:r>
            <a:endParaRPr lang="en-IN" sz="4000" smtClean="0">
              <a:solidFill>
                <a:schemeClr val="accent2"/>
              </a:solidFill>
            </a:endParaRPr>
          </a:p>
        </p:txBody>
      </p:sp>
      <p:pic>
        <p:nvPicPr>
          <p:cNvPr id="55300" name="Picture 4" descr="untitled"/>
          <p:cNvPicPr>
            <a:picLocks noChangeAspect="1" noChangeArrowheads="1"/>
          </p:cNvPicPr>
          <p:nvPr/>
        </p:nvPicPr>
        <p:blipFill>
          <a:blip r:embed="rId2" cstate="print"/>
          <a:srcRect/>
          <a:stretch>
            <a:fillRect/>
          </a:stretch>
        </p:blipFill>
        <p:spPr bwMode="auto">
          <a:xfrm>
            <a:off x="5105400" y="1219200"/>
            <a:ext cx="3124200" cy="2676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p:cNvSpPr>
            <a:spLocks noChangeArrowheads="1"/>
          </p:cNvSpPr>
          <p:nvPr/>
        </p:nvSpPr>
        <p:spPr bwMode="auto">
          <a:xfrm rot="-685400">
            <a:off x="4953000" y="1600200"/>
            <a:ext cx="3733800" cy="2514600"/>
          </a:xfrm>
          <a:prstGeom prst="irregularSeal1">
            <a:avLst/>
          </a:prstGeom>
          <a:gradFill rotWithShape="0">
            <a:gsLst>
              <a:gs pos="0">
                <a:srgbClr val="0000FF"/>
              </a:gs>
              <a:gs pos="100000">
                <a:srgbClr val="0000B2"/>
              </a:gs>
            </a:gsLst>
            <a:path path="rect">
              <a:fillToRect l="100000" b="100000"/>
            </a:path>
          </a:gradFill>
          <a:ln w="9525">
            <a:solidFill>
              <a:schemeClr val="tx1"/>
            </a:solidFill>
            <a:miter lim="800000"/>
            <a:headEnd/>
            <a:tailEnd/>
          </a:ln>
        </p:spPr>
        <p:txBody>
          <a:bodyPr anchor="ctr"/>
          <a:lstStyle/>
          <a:p>
            <a:pPr algn="ctr"/>
            <a:r>
              <a:rPr lang="en-US">
                <a:solidFill>
                  <a:schemeClr val="bg1"/>
                </a:solidFill>
              </a:rPr>
              <a:t>World's Largest Pouched Milk Brand</a:t>
            </a:r>
          </a:p>
        </p:txBody>
      </p:sp>
      <p:sp>
        <p:nvSpPr>
          <p:cNvPr id="31757" name="AutoShape 13"/>
          <p:cNvSpPr>
            <a:spLocks noChangeArrowheads="1"/>
          </p:cNvSpPr>
          <p:nvPr/>
        </p:nvSpPr>
        <p:spPr bwMode="auto">
          <a:xfrm rot="-528300">
            <a:off x="1600200" y="4038600"/>
            <a:ext cx="4038600" cy="2819400"/>
          </a:xfrm>
          <a:prstGeom prst="irregularSeal1">
            <a:avLst/>
          </a:prstGeom>
          <a:gradFill rotWithShape="0">
            <a:gsLst>
              <a:gs pos="0">
                <a:srgbClr val="0000FF"/>
              </a:gs>
              <a:gs pos="100000">
                <a:srgbClr val="0000B2"/>
              </a:gs>
            </a:gsLst>
            <a:path path="rect">
              <a:fillToRect l="100000" b="100000"/>
            </a:path>
          </a:gradFill>
          <a:ln w="9525">
            <a:solidFill>
              <a:schemeClr val="tx1"/>
            </a:solidFill>
            <a:miter lim="800000"/>
            <a:headEnd/>
            <a:tailEnd/>
          </a:ln>
        </p:spPr>
        <p:txBody>
          <a:bodyPr anchor="ctr"/>
          <a:lstStyle/>
          <a:p>
            <a:pPr algn="ctr"/>
            <a:r>
              <a:rPr lang="en-US">
                <a:solidFill>
                  <a:schemeClr val="bg1"/>
                </a:solidFill>
              </a:rPr>
              <a:t>World's Biggest Vegetarian Cheese Brand</a:t>
            </a:r>
          </a:p>
        </p:txBody>
      </p:sp>
      <p:pic>
        <p:nvPicPr>
          <p:cNvPr id="56324" name="Picture 14" descr="2"/>
          <p:cNvPicPr>
            <a:picLocks noChangeAspect="1" noChangeArrowheads="1"/>
          </p:cNvPicPr>
          <p:nvPr/>
        </p:nvPicPr>
        <p:blipFill>
          <a:blip r:embed="rId3" cstate="print"/>
          <a:srcRect/>
          <a:stretch>
            <a:fillRect/>
          </a:stretch>
        </p:blipFill>
        <p:spPr bwMode="auto">
          <a:xfrm>
            <a:off x="1371600" y="1524000"/>
            <a:ext cx="3352800" cy="2425700"/>
          </a:xfrm>
          <a:prstGeom prst="rect">
            <a:avLst/>
          </a:prstGeom>
          <a:noFill/>
          <a:ln w="9525">
            <a:noFill/>
            <a:miter lim="800000"/>
            <a:headEnd/>
            <a:tailEnd/>
          </a:ln>
        </p:spPr>
      </p:pic>
      <p:pic>
        <p:nvPicPr>
          <p:cNvPr id="56325" name="Picture 15" descr="1"/>
          <p:cNvPicPr>
            <a:picLocks noChangeAspect="1" noChangeArrowheads="1"/>
          </p:cNvPicPr>
          <p:nvPr/>
        </p:nvPicPr>
        <p:blipFill>
          <a:blip r:embed="rId4" cstate="print"/>
          <a:srcRect/>
          <a:stretch>
            <a:fillRect/>
          </a:stretch>
        </p:blipFill>
        <p:spPr bwMode="auto">
          <a:xfrm>
            <a:off x="5562600" y="4267200"/>
            <a:ext cx="3581400" cy="2286000"/>
          </a:xfrm>
          <a:prstGeom prst="rect">
            <a:avLst/>
          </a:prstGeom>
          <a:noFill/>
          <a:ln w="9525">
            <a:noFill/>
            <a:miter lim="800000"/>
            <a:headEnd/>
            <a:tailEnd/>
          </a:ln>
        </p:spPr>
      </p:pic>
      <p:sp>
        <p:nvSpPr>
          <p:cNvPr id="56326" name="Text Box 17"/>
          <p:cNvSpPr txBox="1">
            <a:spLocks noChangeArrowheads="1"/>
          </p:cNvSpPr>
          <p:nvPr/>
        </p:nvSpPr>
        <p:spPr bwMode="auto">
          <a:xfrm>
            <a:off x="381000" y="277813"/>
            <a:ext cx="8153400" cy="1016000"/>
          </a:xfrm>
          <a:prstGeom prst="rect">
            <a:avLst/>
          </a:prstGeom>
          <a:solidFill>
            <a:srgbClr val="E50928"/>
          </a:solidFill>
          <a:ln w="76200" cap="rnd" cmpd="tri">
            <a:solidFill>
              <a:srgbClr val="E50928"/>
            </a:solidFill>
            <a:prstDash val="sysDot"/>
            <a:miter lim="800000"/>
            <a:headEnd type="none" w="sm" len="sm"/>
            <a:tailEnd type="none" w="sm" len="sm"/>
          </a:ln>
        </p:spPr>
        <p:txBody>
          <a:bodyPr>
            <a:spAutoFit/>
          </a:bodyPr>
          <a:lstStyle/>
          <a:p>
            <a:pPr algn="ctr"/>
            <a:r>
              <a:rPr lang="en-US" sz="2800">
                <a:solidFill>
                  <a:schemeClr val="bg1"/>
                </a:solidFill>
                <a:latin typeface="Tahoma" pitchFamily="34" charset="0"/>
              </a:rPr>
              <a:t>Strategies used by “AMUL”</a:t>
            </a:r>
          </a:p>
          <a:p>
            <a:endParaRPr lang="en-US" sz="3200">
              <a:solidFill>
                <a:srgbClr val="E50928"/>
              </a:solidFill>
            </a:endParaRPr>
          </a:p>
        </p:txBody>
      </p:sp>
      <p:pic>
        <p:nvPicPr>
          <p:cNvPr id="56327" name="Picture 18" descr="untitled"/>
          <p:cNvPicPr>
            <a:picLocks noChangeAspect="1" noChangeArrowheads="1"/>
          </p:cNvPicPr>
          <p:nvPr/>
        </p:nvPicPr>
        <p:blipFill>
          <a:blip r:embed="rId5" cstate="print"/>
          <a:srcRect/>
          <a:stretch>
            <a:fillRect/>
          </a:stretch>
        </p:blipFill>
        <p:spPr bwMode="auto">
          <a:xfrm>
            <a:off x="0" y="5457825"/>
            <a:ext cx="1524000" cy="14001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31746"/>
                                        </p:tgtEl>
                                        <p:attrNameLst>
                                          <p:attrName>style.visibility</p:attrName>
                                        </p:attrNameLst>
                                      </p:cBhvr>
                                      <p:to>
                                        <p:strVal val="visible"/>
                                      </p:to>
                                    </p:set>
                                    <p:anim calcmode="lin" valueType="num">
                                      <p:cBhvr>
                                        <p:cTn id="7" dur="500" fill="hold"/>
                                        <p:tgtEl>
                                          <p:spTgt spid="31746"/>
                                        </p:tgtEl>
                                        <p:attrNameLst>
                                          <p:attrName>ppt_w</p:attrName>
                                        </p:attrNameLst>
                                      </p:cBhvr>
                                      <p:tavLst>
                                        <p:tav tm="0">
                                          <p:val>
                                            <p:strVal val="2/3*#ppt_w"/>
                                          </p:val>
                                        </p:tav>
                                        <p:tav tm="100000">
                                          <p:val>
                                            <p:strVal val="#ppt_w"/>
                                          </p:val>
                                        </p:tav>
                                      </p:tavLst>
                                    </p:anim>
                                    <p:anim calcmode="lin" valueType="num">
                                      <p:cBhvr>
                                        <p:cTn id="8" dur="500" fill="hold"/>
                                        <p:tgtEl>
                                          <p:spTgt spid="31746"/>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23" presetClass="entr" presetSubtype="272" fill="hold" grpId="0" nodeType="afterEffect">
                                  <p:stCondLst>
                                    <p:cond delay="0"/>
                                  </p:stCondLst>
                                  <p:childTnLst>
                                    <p:set>
                                      <p:cBhvr>
                                        <p:cTn id="11" dur="1" fill="hold">
                                          <p:stCondLst>
                                            <p:cond delay="0"/>
                                          </p:stCondLst>
                                        </p:cTn>
                                        <p:tgtEl>
                                          <p:spTgt spid="31757"/>
                                        </p:tgtEl>
                                        <p:attrNameLst>
                                          <p:attrName>style.visibility</p:attrName>
                                        </p:attrNameLst>
                                      </p:cBhvr>
                                      <p:to>
                                        <p:strVal val="visible"/>
                                      </p:to>
                                    </p:set>
                                    <p:anim calcmode="lin" valueType="num">
                                      <p:cBhvr>
                                        <p:cTn id="12" dur="500" fill="hold"/>
                                        <p:tgtEl>
                                          <p:spTgt spid="31757"/>
                                        </p:tgtEl>
                                        <p:attrNameLst>
                                          <p:attrName>ppt_w</p:attrName>
                                        </p:attrNameLst>
                                      </p:cBhvr>
                                      <p:tavLst>
                                        <p:tav tm="0">
                                          <p:val>
                                            <p:strVal val="2/3*#ppt_w"/>
                                          </p:val>
                                        </p:tav>
                                        <p:tav tm="100000">
                                          <p:val>
                                            <p:strVal val="#ppt_w"/>
                                          </p:val>
                                        </p:tav>
                                      </p:tavLst>
                                    </p:anim>
                                    <p:anim calcmode="lin" valueType="num">
                                      <p:cBhvr>
                                        <p:cTn id="13" dur="500" fill="hold"/>
                                        <p:tgtEl>
                                          <p:spTgt spid="31757"/>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animBg="1" autoUpdateAnimBg="0"/>
      <p:bldP spid="31757"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idx="1"/>
          </p:nvPr>
        </p:nvSpPr>
        <p:spPr>
          <a:xfrm>
            <a:off x="323850" y="260350"/>
            <a:ext cx="8362950" cy="5865813"/>
          </a:xfrm>
        </p:spPr>
        <p:txBody>
          <a:bodyPr>
            <a:normAutofit lnSpcReduction="10000"/>
          </a:bodyPr>
          <a:lstStyle/>
          <a:p>
            <a:pPr marL="365760" indent="-256032" eaLnBrk="1" fontAlgn="auto" hangingPunct="1">
              <a:lnSpc>
                <a:spcPct val="80000"/>
              </a:lnSpc>
              <a:spcAft>
                <a:spcPts val="0"/>
              </a:spcAft>
              <a:buFont typeface="Wingdings 3"/>
              <a:buChar char=""/>
              <a:defRPr/>
            </a:pPr>
            <a:r>
              <a:rPr lang="en-US" sz="2400" dirty="0" smtClean="0"/>
              <a:t>Wide range of product categories caters consumers across all market segments. For example, </a:t>
            </a:r>
            <a:r>
              <a:rPr lang="en-US" sz="2400" dirty="0" err="1" smtClean="0"/>
              <a:t>Amul</a:t>
            </a:r>
            <a:r>
              <a:rPr lang="en-US" sz="2400" dirty="0" smtClean="0"/>
              <a:t> </a:t>
            </a:r>
            <a:r>
              <a:rPr lang="en-US" sz="2400" dirty="0" err="1" smtClean="0"/>
              <a:t>Kool</a:t>
            </a:r>
            <a:r>
              <a:rPr lang="en-US" sz="2400" dirty="0" smtClean="0"/>
              <a:t> is targeted at children, while teenagers prefer </a:t>
            </a:r>
            <a:r>
              <a:rPr lang="en-US" sz="2400" dirty="0" err="1" smtClean="0"/>
              <a:t>Kool</a:t>
            </a:r>
            <a:r>
              <a:rPr lang="en-US" sz="2400" dirty="0" smtClean="0"/>
              <a:t> Café.</a:t>
            </a:r>
          </a:p>
          <a:p>
            <a:pPr marL="365760" indent="-256032" eaLnBrk="1" fontAlgn="auto" hangingPunct="1">
              <a:lnSpc>
                <a:spcPct val="80000"/>
              </a:lnSpc>
              <a:spcAft>
                <a:spcPts val="0"/>
              </a:spcAft>
              <a:buFontTx/>
              <a:buNone/>
              <a:defRPr/>
            </a:pPr>
            <a:endParaRPr lang="en-US" sz="2400" dirty="0" smtClean="0"/>
          </a:p>
          <a:p>
            <a:pPr marL="365760" indent="-256032" eaLnBrk="1" fontAlgn="auto" hangingPunct="1">
              <a:lnSpc>
                <a:spcPct val="80000"/>
              </a:lnSpc>
              <a:spcAft>
                <a:spcPts val="0"/>
              </a:spcAft>
              <a:buFont typeface="Wingdings 3"/>
              <a:buChar char=""/>
              <a:defRPr/>
            </a:pPr>
            <a:r>
              <a:rPr lang="en-US" sz="2400" dirty="0" smtClean="0"/>
              <a:t>High profile locations: </a:t>
            </a:r>
            <a:r>
              <a:rPr lang="en-US" sz="2400" dirty="0" err="1" smtClean="0"/>
              <a:t>Amul</a:t>
            </a:r>
            <a:r>
              <a:rPr lang="en-US" sz="2400" dirty="0" smtClean="0"/>
              <a:t> parlors are today present on campuses of Infosys, Wipro, IIM-A, IIT-B, Temples, Metro rail, Gardens and railway stations in Gujarat.</a:t>
            </a:r>
          </a:p>
          <a:p>
            <a:pPr marL="365760" indent="-256032" eaLnBrk="1" fontAlgn="auto" hangingPunct="1">
              <a:lnSpc>
                <a:spcPct val="80000"/>
              </a:lnSpc>
              <a:spcAft>
                <a:spcPts val="0"/>
              </a:spcAft>
              <a:buFontTx/>
              <a:buNone/>
              <a:defRPr/>
            </a:pPr>
            <a:endParaRPr lang="en-US" sz="2400" dirty="0" smtClean="0"/>
          </a:p>
          <a:p>
            <a:pPr marL="365760" indent="-256032" eaLnBrk="1" fontAlgn="auto" hangingPunct="1">
              <a:lnSpc>
                <a:spcPct val="80000"/>
              </a:lnSpc>
              <a:spcAft>
                <a:spcPts val="0"/>
              </a:spcAft>
              <a:buFont typeface="Wingdings 3"/>
              <a:buChar char=""/>
              <a:defRPr/>
            </a:pPr>
            <a:r>
              <a:rPr lang="en-US" sz="2400" u="sng" dirty="0" err="1" smtClean="0"/>
              <a:t>Amul’s</a:t>
            </a:r>
            <a:r>
              <a:rPr lang="en-US" sz="2400" u="sng" dirty="0" smtClean="0"/>
              <a:t> approach is to promote its brands in a rotational cycle of 2 to 3 years</a:t>
            </a:r>
            <a:r>
              <a:rPr lang="en-US" sz="2400" dirty="0" smtClean="0"/>
              <a:t>. </a:t>
            </a:r>
          </a:p>
          <a:p>
            <a:pPr marL="365760" indent="-256032" eaLnBrk="1" fontAlgn="auto" hangingPunct="1">
              <a:lnSpc>
                <a:spcPct val="80000"/>
              </a:lnSpc>
              <a:spcAft>
                <a:spcPts val="0"/>
              </a:spcAft>
              <a:buFont typeface="Wingdings" pitchFamily="2" charset="2"/>
              <a:buChar char="Ø"/>
              <a:defRPr/>
            </a:pPr>
            <a:r>
              <a:rPr lang="en-US" sz="2400" dirty="0" smtClean="0"/>
              <a:t>Ice-cream 1996, </a:t>
            </a:r>
          </a:p>
          <a:p>
            <a:pPr marL="365760" indent="-256032" eaLnBrk="1" fontAlgn="auto" hangingPunct="1">
              <a:lnSpc>
                <a:spcPct val="80000"/>
              </a:lnSpc>
              <a:spcAft>
                <a:spcPts val="0"/>
              </a:spcAft>
              <a:buFont typeface="Wingdings" pitchFamily="2" charset="2"/>
              <a:buChar char="Ø"/>
              <a:defRPr/>
            </a:pPr>
            <a:r>
              <a:rPr lang="en-US" sz="2400" dirty="0" smtClean="0"/>
              <a:t>category re-visited in 1999, in order to improve     availability of the product and make it affordable.</a:t>
            </a:r>
          </a:p>
          <a:p>
            <a:pPr marL="365760" indent="-256032" eaLnBrk="1" fontAlgn="auto" hangingPunct="1">
              <a:lnSpc>
                <a:spcPct val="80000"/>
              </a:lnSpc>
              <a:spcAft>
                <a:spcPts val="0"/>
              </a:spcAft>
              <a:buFont typeface="Wingdings" pitchFamily="2" charset="2"/>
              <a:buChar char="Ø"/>
              <a:defRPr/>
            </a:pPr>
            <a:r>
              <a:rPr lang="en-US" sz="2400" dirty="0" smtClean="0"/>
              <a:t>Cheese in 2001, </a:t>
            </a:r>
          </a:p>
          <a:p>
            <a:pPr marL="365760" indent="-256032" eaLnBrk="1" fontAlgn="auto" hangingPunct="1">
              <a:lnSpc>
                <a:spcPct val="80000"/>
              </a:lnSpc>
              <a:spcAft>
                <a:spcPts val="0"/>
              </a:spcAft>
              <a:buFont typeface="Wingdings" pitchFamily="2" charset="2"/>
              <a:buChar char="Ø"/>
              <a:defRPr/>
            </a:pPr>
            <a:r>
              <a:rPr lang="en-US" sz="2400" dirty="0" err="1" smtClean="0"/>
              <a:t>Amul</a:t>
            </a:r>
            <a:r>
              <a:rPr lang="en-US" sz="2400" dirty="0" smtClean="0"/>
              <a:t> </a:t>
            </a:r>
            <a:r>
              <a:rPr lang="en-US" sz="2400" dirty="0" err="1" smtClean="0"/>
              <a:t>Masti</a:t>
            </a:r>
            <a:r>
              <a:rPr lang="en-US" sz="2400" dirty="0" smtClean="0"/>
              <a:t> </a:t>
            </a:r>
            <a:r>
              <a:rPr lang="en-US" sz="2400" dirty="0" err="1" smtClean="0"/>
              <a:t>Chaas</a:t>
            </a:r>
            <a:r>
              <a:rPr lang="en-US" sz="2400" dirty="0" smtClean="0"/>
              <a:t> in 2004-05,</a:t>
            </a:r>
          </a:p>
          <a:p>
            <a:pPr marL="365760" indent="-256032" eaLnBrk="1" fontAlgn="auto" hangingPunct="1">
              <a:lnSpc>
                <a:spcPct val="80000"/>
              </a:lnSpc>
              <a:spcAft>
                <a:spcPts val="0"/>
              </a:spcAft>
              <a:buFont typeface="Wingdings" pitchFamily="2" charset="2"/>
              <a:buChar char="Ø"/>
              <a:defRPr/>
            </a:pPr>
            <a:r>
              <a:rPr lang="en-US" sz="2400" dirty="0" err="1" smtClean="0"/>
              <a:t>Nutramul</a:t>
            </a:r>
            <a:r>
              <a:rPr lang="en-US" sz="2400" dirty="0" smtClean="0"/>
              <a:t> and </a:t>
            </a:r>
            <a:r>
              <a:rPr lang="en-US" sz="2400" dirty="0" err="1" smtClean="0"/>
              <a:t>Kool</a:t>
            </a:r>
            <a:r>
              <a:rPr lang="en-US" sz="2400" dirty="0" smtClean="0"/>
              <a:t> </a:t>
            </a:r>
            <a:r>
              <a:rPr lang="en-US" sz="2400" dirty="0" err="1" smtClean="0"/>
              <a:t>Kafe</a:t>
            </a:r>
            <a:r>
              <a:rPr lang="en-US" sz="2400" dirty="0" smtClean="0"/>
              <a:t> in 2006</a:t>
            </a:r>
          </a:p>
          <a:p>
            <a:pPr marL="365760" indent="-256032" eaLnBrk="1" fontAlgn="auto" hangingPunct="1">
              <a:lnSpc>
                <a:spcPct val="80000"/>
              </a:lnSpc>
              <a:spcAft>
                <a:spcPts val="0"/>
              </a:spcAft>
              <a:buFont typeface="Wingdings" pitchFamily="2" charset="2"/>
              <a:buChar char="Ø"/>
              <a:defRPr/>
            </a:pPr>
            <a:r>
              <a:rPr lang="en-US" sz="2400" dirty="0" err="1" smtClean="0"/>
              <a:t>Amul</a:t>
            </a:r>
            <a:r>
              <a:rPr lang="en-US" sz="2400" dirty="0" smtClean="0"/>
              <a:t> Koko — cold chocolate drink in  2009</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3"/>
          <p:cNvPicPr>
            <a:picLocks noChangeAspect="1" noChangeArrowheads="1"/>
          </p:cNvPicPr>
          <p:nvPr/>
        </p:nvPicPr>
        <p:blipFill>
          <a:blip r:embed="rId3" cstate="print"/>
          <a:srcRect/>
          <a:stretch>
            <a:fillRect/>
          </a:stretch>
        </p:blipFill>
        <p:spPr bwMode="auto">
          <a:xfrm>
            <a:off x="381000" y="533400"/>
            <a:ext cx="830580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8"/>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6"/>
          <p:cNvPicPr>
            <a:picLocks noChangeAspect="1" noChangeArrowheads="1"/>
          </p:cNvPicPr>
          <p:nvPr/>
        </p:nvPicPr>
        <p:blipFill>
          <a:blip r:embed="rId3" cstate="print"/>
          <a:srcRect/>
          <a:stretch>
            <a:fillRect/>
          </a:stretch>
        </p:blipFill>
        <p:spPr bwMode="auto">
          <a:xfrm>
            <a:off x="533400" y="304800"/>
            <a:ext cx="8229600"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5" descr="5"/>
          <p:cNvPicPr>
            <a:picLocks noChangeAspect="1" noChangeArrowheads="1"/>
          </p:cNvPicPr>
          <p:nvPr/>
        </p:nvPicPr>
        <p:blipFill>
          <a:blip r:embed="rId3" cstate="print"/>
          <a:srcRect/>
          <a:stretch>
            <a:fillRect/>
          </a:stretch>
        </p:blipFill>
        <p:spPr bwMode="auto">
          <a:xfrm>
            <a:off x="762000" y="457200"/>
            <a:ext cx="7848600" cy="586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5" descr="9"/>
          <p:cNvPicPr>
            <a:picLocks noChangeAspect="1" noChangeArrowheads="1"/>
          </p:cNvPicPr>
          <p:nvPr/>
        </p:nvPicPr>
        <p:blipFill>
          <a:blip r:embed="rId3" cstate="print"/>
          <a:srcRect/>
          <a:stretch>
            <a:fillRect/>
          </a:stretch>
        </p:blipFill>
        <p:spPr bwMode="auto">
          <a:xfrm>
            <a:off x="457200" y="457200"/>
            <a:ext cx="822960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04800" y="381000"/>
            <a:ext cx="8382000" cy="758825"/>
          </a:xfrm>
        </p:spPr>
        <p:txBody>
          <a:bodyPr>
            <a:normAutofit fontScale="90000"/>
          </a:bodyPr>
          <a:lstStyle/>
          <a:p>
            <a:pPr eaLnBrk="1" fontAlgn="auto" hangingPunct="1">
              <a:spcAft>
                <a:spcPts val="0"/>
              </a:spcAft>
              <a:defRPr/>
            </a:pPr>
            <a:r>
              <a:rPr lang="en-US" sz="3200" smtClean="0">
                <a:solidFill>
                  <a:srgbClr val="7B9899"/>
                </a:solidFill>
              </a:rPr>
              <a:t>Close Relationship </a:t>
            </a:r>
            <a:br>
              <a:rPr lang="en-US" sz="3200" smtClean="0">
                <a:solidFill>
                  <a:srgbClr val="7B9899"/>
                </a:solidFill>
              </a:rPr>
            </a:br>
            <a:r>
              <a:rPr lang="en-US" sz="3200" smtClean="0">
                <a:solidFill>
                  <a:srgbClr val="7B9899"/>
                </a:solidFill>
              </a:rPr>
              <a:t>between planning and controlling</a:t>
            </a:r>
          </a:p>
        </p:txBody>
      </p:sp>
      <p:sp>
        <p:nvSpPr>
          <p:cNvPr id="14339" name="Rectangle 3"/>
          <p:cNvSpPr>
            <a:spLocks noChangeArrowheads="1"/>
          </p:cNvSpPr>
          <p:nvPr/>
        </p:nvSpPr>
        <p:spPr bwMode="auto">
          <a:xfrm>
            <a:off x="2209800" y="3429000"/>
            <a:ext cx="1905000" cy="685800"/>
          </a:xfrm>
          <a:prstGeom prst="rect">
            <a:avLst/>
          </a:prstGeom>
          <a:solidFill>
            <a:schemeClr val="accent1"/>
          </a:solidFill>
          <a:ln w="9525">
            <a:solidFill>
              <a:schemeClr val="tx1"/>
            </a:solidFill>
            <a:prstDash val="dash"/>
            <a:miter lim="800000"/>
            <a:headEnd/>
            <a:tailEnd/>
          </a:ln>
        </p:spPr>
        <p:txBody>
          <a:bodyPr wrap="none" anchor="ctr"/>
          <a:lstStyle/>
          <a:p>
            <a:endParaRPr lang="en-US"/>
          </a:p>
        </p:txBody>
      </p:sp>
      <p:sp>
        <p:nvSpPr>
          <p:cNvPr id="14340" name="Rectangle 4"/>
          <p:cNvSpPr>
            <a:spLocks noChangeArrowheads="1"/>
          </p:cNvSpPr>
          <p:nvPr/>
        </p:nvSpPr>
        <p:spPr bwMode="auto">
          <a:xfrm>
            <a:off x="4648200" y="3352800"/>
            <a:ext cx="1676400" cy="8382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4341" name="Line 5"/>
          <p:cNvSpPr>
            <a:spLocks noChangeShapeType="1"/>
          </p:cNvSpPr>
          <p:nvPr/>
        </p:nvSpPr>
        <p:spPr bwMode="auto">
          <a:xfrm>
            <a:off x="1066800" y="2590800"/>
            <a:ext cx="0" cy="762000"/>
          </a:xfrm>
          <a:prstGeom prst="line">
            <a:avLst/>
          </a:prstGeom>
          <a:noFill/>
          <a:ln w="76200">
            <a:solidFill>
              <a:schemeClr val="tx1"/>
            </a:solidFill>
            <a:round/>
            <a:headEnd/>
            <a:tailEnd type="triangle" w="med" len="med"/>
          </a:ln>
        </p:spPr>
        <p:txBody>
          <a:bodyPr/>
          <a:lstStyle/>
          <a:p>
            <a:endParaRPr lang="en-US"/>
          </a:p>
        </p:txBody>
      </p:sp>
      <p:grpSp>
        <p:nvGrpSpPr>
          <p:cNvPr id="14342" name="Group 6"/>
          <p:cNvGrpSpPr>
            <a:grpSpLocks/>
          </p:cNvGrpSpPr>
          <p:nvPr/>
        </p:nvGrpSpPr>
        <p:grpSpPr bwMode="auto">
          <a:xfrm>
            <a:off x="304800" y="2133600"/>
            <a:ext cx="8839200" cy="3352800"/>
            <a:chOff x="192" y="1344"/>
            <a:chExt cx="5568" cy="2112"/>
          </a:xfrm>
        </p:grpSpPr>
        <p:sp>
          <p:nvSpPr>
            <p:cNvPr id="14343" name="Rectangle 7"/>
            <p:cNvSpPr>
              <a:spLocks noChangeArrowheads="1"/>
            </p:cNvSpPr>
            <p:nvPr/>
          </p:nvSpPr>
          <p:spPr bwMode="auto">
            <a:xfrm>
              <a:off x="192" y="2112"/>
              <a:ext cx="912" cy="432"/>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14344" name="Rectangle 8"/>
            <p:cNvSpPr>
              <a:spLocks noChangeArrowheads="1"/>
            </p:cNvSpPr>
            <p:nvPr/>
          </p:nvSpPr>
          <p:spPr bwMode="auto">
            <a:xfrm>
              <a:off x="2976" y="3024"/>
              <a:ext cx="912" cy="432"/>
            </a:xfrm>
            <a:prstGeom prst="rect">
              <a:avLst/>
            </a:prstGeom>
            <a:solidFill>
              <a:schemeClr val="accent1"/>
            </a:solidFill>
            <a:ln w="9525">
              <a:solidFill>
                <a:schemeClr val="tx1"/>
              </a:solidFill>
              <a:miter lim="800000"/>
              <a:headEnd/>
              <a:tailEnd/>
            </a:ln>
          </p:spPr>
          <p:txBody>
            <a:bodyPr wrap="none" anchor="ctr"/>
            <a:lstStyle/>
            <a:p>
              <a:r>
                <a:rPr lang="en-US"/>
                <a:t>Corrective </a:t>
              </a:r>
            </a:p>
            <a:p>
              <a:r>
                <a:rPr lang="en-US"/>
                <a:t>action</a:t>
              </a:r>
            </a:p>
          </p:txBody>
        </p:sp>
        <p:sp>
          <p:nvSpPr>
            <p:cNvPr id="14345" name="Line 9"/>
            <p:cNvSpPr>
              <a:spLocks noChangeShapeType="1"/>
            </p:cNvSpPr>
            <p:nvPr/>
          </p:nvSpPr>
          <p:spPr bwMode="auto">
            <a:xfrm flipH="1">
              <a:off x="3360" y="2688"/>
              <a:ext cx="0" cy="336"/>
            </a:xfrm>
            <a:prstGeom prst="line">
              <a:avLst/>
            </a:prstGeom>
            <a:noFill/>
            <a:ln w="57150">
              <a:solidFill>
                <a:schemeClr val="tx1"/>
              </a:solidFill>
              <a:round/>
              <a:headEnd/>
              <a:tailEnd type="triangle" w="med" len="med"/>
            </a:ln>
          </p:spPr>
          <p:txBody>
            <a:bodyPr/>
            <a:lstStyle/>
            <a:p>
              <a:endParaRPr lang="en-US"/>
            </a:p>
          </p:txBody>
        </p:sp>
        <p:sp>
          <p:nvSpPr>
            <p:cNvPr id="14346" name="Line 10"/>
            <p:cNvSpPr>
              <a:spLocks noChangeShapeType="1"/>
            </p:cNvSpPr>
            <p:nvPr/>
          </p:nvSpPr>
          <p:spPr bwMode="auto">
            <a:xfrm>
              <a:off x="4128" y="2352"/>
              <a:ext cx="384" cy="0"/>
            </a:xfrm>
            <a:prstGeom prst="line">
              <a:avLst/>
            </a:prstGeom>
            <a:noFill/>
            <a:ln w="57150">
              <a:solidFill>
                <a:schemeClr val="tx1"/>
              </a:solidFill>
              <a:round/>
              <a:headEnd/>
              <a:tailEnd type="triangle" w="med" len="med"/>
            </a:ln>
          </p:spPr>
          <p:txBody>
            <a:bodyPr/>
            <a:lstStyle/>
            <a:p>
              <a:endParaRPr lang="en-US"/>
            </a:p>
          </p:txBody>
        </p:sp>
        <p:sp>
          <p:nvSpPr>
            <p:cNvPr id="14347" name="Line 11"/>
            <p:cNvSpPr>
              <a:spLocks noChangeShapeType="1"/>
            </p:cNvSpPr>
            <p:nvPr/>
          </p:nvSpPr>
          <p:spPr bwMode="auto">
            <a:xfrm>
              <a:off x="2640" y="2352"/>
              <a:ext cx="288" cy="0"/>
            </a:xfrm>
            <a:prstGeom prst="line">
              <a:avLst/>
            </a:prstGeom>
            <a:noFill/>
            <a:ln w="57150">
              <a:solidFill>
                <a:schemeClr val="tx1"/>
              </a:solidFill>
              <a:round/>
              <a:headEnd/>
              <a:tailEnd type="triangle" w="med" len="med"/>
            </a:ln>
          </p:spPr>
          <p:txBody>
            <a:bodyPr/>
            <a:lstStyle/>
            <a:p>
              <a:endParaRPr lang="en-US"/>
            </a:p>
          </p:txBody>
        </p:sp>
        <p:sp>
          <p:nvSpPr>
            <p:cNvPr id="14348" name="Line 12"/>
            <p:cNvSpPr>
              <a:spLocks noChangeShapeType="1"/>
            </p:cNvSpPr>
            <p:nvPr/>
          </p:nvSpPr>
          <p:spPr bwMode="auto">
            <a:xfrm>
              <a:off x="1104" y="2352"/>
              <a:ext cx="288" cy="0"/>
            </a:xfrm>
            <a:prstGeom prst="line">
              <a:avLst/>
            </a:prstGeom>
            <a:noFill/>
            <a:ln w="57150">
              <a:solidFill>
                <a:schemeClr val="tx1"/>
              </a:solidFill>
              <a:round/>
              <a:headEnd/>
              <a:tailEnd type="triangle" w="med" len="med"/>
            </a:ln>
          </p:spPr>
          <p:txBody>
            <a:bodyPr/>
            <a:lstStyle/>
            <a:p>
              <a:endParaRPr lang="en-US"/>
            </a:p>
          </p:txBody>
        </p:sp>
        <p:grpSp>
          <p:nvGrpSpPr>
            <p:cNvPr id="14349" name="Group 13"/>
            <p:cNvGrpSpPr>
              <a:grpSpLocks/>
            </p:cNvGrpSpPr>
            <p:nvPr/>
          </p:nvGrpSpPr>
          <p:grpSpPr bwMode="auto">
            <a:xfrm>
              <a:off x="672" y="2592"/>
              <a:ext cx="2256" cy="672"/>
              <a:chOff x="672" y="2592"/>
              <a:chExt cx="2256" cy="672"/>
            </a:xfrm>
          </p:grpSpPr>
          <p:sp>
            <p:nvSpPr>
              <p:cNvPr id="14359" name="Line 14"/>
              <p:cNvSpPr>
                <a:spLocks noChangeShapeType="1"/>
              </p:cNvSpPr>
              <p:nvPr/>
            </p:nvSpPr>
            <p:spPr bwMode="auto">
              <a:xfrm>
                <a:off x="672" y="3264"/>
                <a:ext cx="2256" cy="0"/>
              </a:xfrm>
              <a:prstGeom prst="line">
                <a:avLst/>
              </a:prstGeom>
              <a:noFill/>
              <a:ln w="76200">
                <a:solidFill>
                  <a:schemeClr val="tx1"/>
                </a:solidFill>
                <a:round/>
                <a:headEnd/>
                <a:tailEnd/>
              </a:ln>
            </p:spPr>
            <p:txBody>
              <a:bodyPr/>
              <a:lstStyle/>
              <a:p>
                <a:endParaRPr lang="en-US"/>
              </a:p>
            </p:txBody>
          </p:sp>
          <p:sp>
            <p:nvSpPr>
              <p:cNvPr id="14360" name="Line 15"/>
              <p:cNvSpPr>
                <a:spLocks noChangeShapeType="1"/>
              </p:cNvSpPr>
              <p:nvPr/>
            </p:nvSpPr>
            <p:spPr bwMode="auto">
              <a:xfrm flipV="1">
                <a:off x="672" y="2592"/>
                <a:ext cx="0" cy="672"/>
              </a:xfrm>
              <a:prstGeom prst="line">
                <a:avLst/>
              </a:prstGeom>
              <a:noFill/>
              <a:ln w="76200">
                <a:solidFill>
                  <a:schemeClr val="tx1"/>
                </a:solidFill>
                <a:round/>
                <a:headEnd/>
                <a:tailEnd type="triangle" w="med" len="med"/>
              </a:ln>
            </p:spPr>
            <p:txBody>
              <a:bodyPr/>
              <a:lstStyle/>
              <a:p>
                <a:endParaRPr lang="en-US"/>
              </a:p>
            </p:txBody>
          </p:sp>
        </p:grpSp>
        <p:sp>
          <p:nvSpPr>
            <p:cNvPr id="14350" name="Line 16"/>
            <p:cNvSpPr>
              <a:spLocks noChangeShapeType="1"/>
            </p:cNvSpPr>
            <p:nvPr/>
          </p:nvSpPr>
          <p:spPr bwMode="auto">
            <a:xfrm>
              <a:off x="672" y="1632"/>
              <a:ext cx="2688" cy="0"/>
            </a:xfrm>
            <a:prstGeom prst="line">
              <a:avLst/>
            </a:prstGeom>
            <a:noFill/>
            <a:ln w="76200">
              <a:solidFill>
                <a:schemeClr val="tx1"/>
              </a:solidFill>
              <a:round/>
              <a:headEnd/>
              <a:tailEnd/>
            </a:ln>
          </p:spPr>
          <p:txBody>
            <a:bodyPr/>
            <a:lstStyle/>
            <a:p>
              <a:endParaRPr lang="en-US"/>
            </a:p>
          </p:txBody>
        </p:sp>
        <p:sp>
          <p:nvSpPr>
            <p:cNvPr id="14351" name="Line 17"/>
            <p:cNvSpPr>
              <a:spLocks noChangeShapeType="1"/>
            </p:cNvSpPr>
            <p:nvPr/>
          </p:nvSpPr>
          <p:spPr bwMode="auto">
            <a:xfrm>
              <a:off x="3360" y="1632"/>
              <a:ext cx="0" cy="432"/>
            </a:xfrm>
            <a:prstGeom prst="line">
              <a:avLst/>
            </a:prstGeom>
            <a:noFill/>
            <a:ln w="76200">
              <a:solidFill>
                <a:schemeClr val="tx1"/>
              </a:solidFill>
              <a:round/>
              <a:headEnd/>
              <a:tailEnd/>
            </a:ln>
          </p:spPr>
          <p:txBody>
            <a:bodyPr/>
            <a:lstStyle/>
            <a:p>
              <a:endParaRPr lang="en-US"/>
            </a:p>
          </p:txBody>
        </p:sp>
        <p:sp>
          <p:nvSpPr>
            <p:cNvPr id="14352" name="Line 18"/>
            <p:cNvSpPr>
              <a:spLocks noChangeShapeType="1"/>
            </p:cNvSpPr>
            <p:nvPr/>
          </p:nvSpPr>
          <p:spPr bwMode="auto">
            <a:xfrm rot="10800000">
              <a:off x="1920" y="2544"/>
              <a:ext cx="0" cy="720"/>
            </a:xfrm>
            <a:prstGeom prst="line">
              <a:avLst/>
            </a:prstGeom>
            <a:noFill/>
            <a:ln w="9525">
              <a:solidFill>
                <a:schemeClr val="tx1"/>
              </a:solidFill>
              <a:prstDash val="dash"/>
              <a:round/>
              <a:headEnd/>
              <a:tailEnd type="triangle" w="med" len="med"/>
            </a:ln>
          </p:spPr>
          <p:txBody>
            <a:bodyPr/>
            <a:lstStyle/>
            <a:p>
              <a:endParaRPr lang="en-US"/>
            </a:p>
          </p:txBody>
        </p:sp>
        <p:sp>
          <p:nvSpPr>
            <p:cNvPr id="14353" name="Text Box 19"/>
            <p:cNvSpPr txBox="1">
              <a:spLocks noChangeArrowheads="1"/>
            </p:cNvSpPr>
            <p:nvPr/>
          </p:nvSpPr>
          <p:spPr bwMode="auto">
            <a:xfrm>
              <a:off x="192" y="2208"/>
              <a:ext cx="1200" cy="231"/>
            </a:xfrm>
            <a:prstGeom prst="rect">
              <a:avLst/>
            </a:prstGeom>
            <a:noFill/>
            <a:ln w="9525">
              <a:noFill/>
              <a:miter lim="800000"/>
              <a:headEnd/>
              <a:tailEnd/>
            </a:ln>
          </p:spPr>
          <p:txBody>
            <a:bodyPr>
              <a:spAutoFit/>
            </a:bodyPr>
            <a:lstStyle/>
            <a:p>
              <a:pPr>
                <a:spcBef>
                  <a:spcPct val="50000"/>
                </a:spcBef>
              </a:pPr>
              <a:r>
                <a:rPr lang="en-US"/>
                <a:t>Planning</a:t>
              </a:r>
            </a:p>
          </p:txBody>
        </p:sp>
        <p:sp>
          <p:nvSpPr>
            <p:cNvPr id="14354" name="Text Box 20"/>
            <p:cNvSpPr txBox="1">
              <a:spLocks noChangeArrowheads="1"/>
            </p:cNvSpPr>
            <p:nvPr/>
          </p:nvSpPr>
          <p:spPr bwMode="auto">
            <a:xfrm>
              <a:off x="1296" y="2160"/>
              <a:ext cx="1344" cy="404"/>
            </a:xfrm>
            <a:prstGeom prst="rect">
              <a:avLst/>
            </a:prstGeom>
            <a:noFill/>
            <a:ln w="9525">
              <a:noFill/>
              <a:miter lim="800000"/>
              <a:headEnd/>
              <a:tailEnd/>
            </a:ln>
          </p:spPr>
          <p:txBody>
            <a:bodyPr>
              <a:spAutoFit/>
            </a:bodyPr>
            <a:lstStyle/>
            <a:p>
              <a:pPr algn="ctr">
                <a:spcBef>
                  <a:spcPct val="50000"/>
                </a:spcBef>
              </a:pPr>
              <a:r>
                <a:rPr lang="en-US"/>
                <a:t>Implementation of Plans</a:t>
              </a:r>
            </a:p>
          </p:txBody>
        </p:sp>
        <p:sp>
          <p:nvSpPr>
            <p:cNvPr id="14355" name="Text Box 21"/>
            <p:cNvSpPr txBox="1">
              <a:spLocks noChangeArrowheads="1"/>
            </p:cNvSpPr>
            <p:nvPr/>
          </p:nvSpPr>
          <p:spPr bwMode="auto">
            <a:xfrm>
              <a:off x="2880" y="2112"/>
              <a:ext cx="1344" cy="577"/>
            </a:xfrm>
            <a:prstGeom prst="rect">
              <a:avLst/>
            </a:prstGeom>
            <a:noFill/>
            <a:ln w="9525">
              <a:noFill/>
              <a:miter lim="800000"/>
              <a:headEnd/>
              <a:tailEnd/>
            </a:ln>
          </p:spPr>
          <p:txBody>
            <a:bodyPr>
              <a:spAutoFit/>
            </a:bodyPr>
            <a:lstStyle/>
            <a:p>
              <a:pPr>
                <a:spcBef>
                  <a:spcPct val="50000"/>
                </a:spcBef>
              </a:pPr>
              <a:r>
                <a:rPr lang="en-US"/>
                <a:t>Controlling comparing plans with results</a:t>
              </a:r>
            </a:p>
          </p:txBody>
        </p:sp>
        <p:sp>
          <p:nvSpPr>
            <p:cNvPr id="14356" name="Text Box 22"/>
            <p:cNvSpPr txBox="1">
              <a:spLocks noChangeArrowheads="1"/>
            </p:cNvSpPr>
            <p:nvPr/>
          </p:nvSpPr>
          <p:spPr bwMode="auto">
            <a:xfrm>
              <a:off x="3504" y="2736"/>
              <a:ext cx="1584" cy="231"/>
            </a:xfrm>
            <a:prstGeom prst="rect">
              <a:avLst/>
            </a:prstGeom>
            <a:noFill/>
            <a:ln w="9525">
              <a:noFill/>
              <a:miter lim="800000"/>
              <a:headEnd/>
              <a:tailEnd/>
            </a:ln>
          </p:spPr>
          <p:txBody>
            <a:bodyPr>
              <a:spAutoFit/>
            </a:bodyPr>
            <a:lstStyle/>
            <a:p>
              <a:pPr>
                <a:spcBef>
                  <a:spcPct val="50000"/>
                </a:spcBef>
              </a:pPr>
              <a:r>
                <a:rPr lang="en-US"/>
                <a:t>Undesirable deviation</a:t>
              </a:r>
            </a:p>
          </p:txBody>
        </p:sp>
        <p:sp>
          <p:nvSpPr>
            <p:cNvPr id="14357" name="Text Box 23"/>
            <p:cNvSpPr txBox="1">
              <a:spLocks noChangeArrowheads="1"/>
            </p:cNvSpPr>
            <p:nvPr/>
          </p:nvSpPr>
          <p:spPr bwMode="auto">
            <a:xfrm>
              <a:off x="4464" y="2015"/>
              <a:ext cx="1296" cy="577"/>
            </a:xfrm>
            <a:prstGeom prst="rect">
              <a:avLst/>
            </a:prstGeom>
            <a:noFill/>
            <a:ln w="9525">
              <a:noFill/>
              <a:miter lim="800000"/>
              <a:headEnd/>
              <a:tailEnd/>
            </a:ln>
          </p:spPr>
          <p:txBody>
            <a:bodyPr>
              <a:spAutoFit/>
            </a:bodyPr>
            <a:lstStyle/>
            <a:p>
              <a:pPr algn="ctr">
                <a:spcBef>
                  <a:spcPct val="50000"/>
                </a:spcBef>
              </a:pPr>
              <a:r>
                <a:rPr lang="en-US"/>
                <a:t>No undesirable deviation from plans</a:t>
              </a:r>
            </a:p>
          </p:txBody>
        </p:sp>
        <p:sp>
          <p:nvSpPr>
            <p:cNvPr id="14358" name="Text Box 24"/>
            <p:cNvSpPr txBox="1">
              <a:spLocks noChangeArrowheads="1"/>
            </p:cNvSpPr>
            <p:nvPr/>
          </p:nvSpPr>
          <p:spPr bwMode="auto">
            <a:xfrm>
              <a:off x="1584" y="1344"/>
              <a:ext cx="1008" cy="231"/>
            </a:xfrm>
            <a:prstGeom prst="rect">
              <a:avLst/>
            </a:prstGeom>
            <a:noFill/>
            <a:ln w="9525">
              <a:noFill/>
              <a:miter lim="800000"/>
              <a:headEnd/>
              <a:tailEnd/>
            </a:ln>
          </p:spPr>
          <p:txBody>
            <a:bodyPr>
              <a:spAutoFit/>
            </a:bodyPr>
            <a:lstStyle/>
            <a:p>
              <a:pPr>
                <a:spcBef>
                  <a:spcPct val="50000"/>
                </a:spcBef>
              </a:pPr>
              <a:r>
                <a:rPr lang="en-US"/>
                <a:t>New Plans</a:t>
              </a: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WordArt 3"/>
          <p:cNvSpPr>
            <a:spLocks noChangeArrowheads="1" noChangeShapeType="1" noTextEdit="1"/>
          </p:cNvSpPr>
          <p:nvPr/>
        </p:nvSpPr>
        <p:spPr bwMode="auto">
          <a:xfrm>
            <a:off x="685800" y="838200"/>
            <a:ext cx="8083550" cy="4572000"/>
          </a:xfrm>
          <a:prstGeom prst="rect">
            <a:avLst/>
          </a:prstGeom>
        </p:spPr>
        <p:txBody>
          <a:bodyPr wrap="none" fromWordArt="1">
            <a:prstTxWarp prst="textFadeUp">
              <a:avLst>
                <a:gd name="adj" fmla="val 9991"/>
              </a:avLst>
            </a:prstTxWarp>
          </a:bodyPr>
          <a:lstStyle/>
          <a:p>
            <a:pPr algn="ctr"/>
            <a:r>
              <a:rPr lang="en-US" sz="3600"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THE STRATEGIC</a:t>
            </a:r>
          </a:p>
          <a:p>
            <a:pPr algn="ctr"/>
            <a:r>
              <a:rPr lang="en-US" sz="3600" kern="10">
                <a:ln w="12700">
                  <a:solidFill>
                    <a:srgbClr val="B2B2B2"/>
                  </a:solidFill>
                  <a:round/>
                  <a:headEnd/>
                  <a:tailEnd/>
                </a:ln>
                <a:gradFill rotWithShape="1">
                  <a:gsLst>
                    <a:gs pos="0">
                      <a:srgbClr val="520402"/>
                    </a:gs>
                    <a:gs pos="100000">
                      <a:srgbClr val="FFCC00"/>
                    </a:gs>
                  </a:gsLst>
                  <a:lin ang="5400000" scaled="1"/>
                </a:gradFill>
                <a:effectLst>
                  <a:outerShdw dist="35921" dir="2700000" sy="50000" rotWithShape="0">
                    <a:srgbClr val="875B0D">
                      <a:alpha val="70000"/>
                    </a:srgbClr>
                  </a:outerShdw>
                </a:effectLst>
                <a:latin typeface="Arial Black"/>
              </a:rPr>
              <a:t> PLANNING  PROCESS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0" y="1524000"/>
            <a:ext cx="1066800" cy="2438400"/>
          </a:xfrm>
          <a:prstGeom prst="rect">
            <a:avLst/>
          </a:prstGeom>
          <a:solidFill>
            <a:schemeClr val="accent1"/>
          </a:solidFill>
          <a:ln w="9525">
            <a:solidFill>
              <a:schemeClr val="tx1"/>
            </a:solidFill>
            <a:miter lim="800000"/>
            <a:headEnd/>
            <a:tailEnd/>
          </a:ln>
        </p:spPr>
        <p:txBody>
          <a:bodyPr wrap="none" anchor="ctr"/>
          <a:lstStyle/>
          <a:p>
            <a:pPr algn="ctr"/>
            <a:r>
              <a:rPr lang="en-US" u="sng"/>
              <a:t>(1)</a:t>
            </a:r>
          </a:p>
          <a:p>
            <a:pPr algn="ctr"/>
            <a:endParaRPr lang="en-US" u="sng"/>
          </a:p>
          <a:p>
            <a:pPr algn="ctr"/>
            <a:r>
              <a:rPr lang="en-US"/>
              <a:t>Identify</a:t>
            </a:r>
          </a:p>
          <a:p>
            <a:pPr algn="ctr"/>
            <a:r>
              <a:rPr lang="en-US"/>
              <a:t> the </a:t>
            </a:r>
          </a:p>
          <a:p>
            <a:pPr algn="ctr"/>
            <a:r>
              <a:rPr lang="en-US"/>
              <a:t>Org.’s</a:t>
            </a:r>
          </a:p>
          <a:p>
            <a:pPr algn="ctr"/>
            <a:r>
              <a:rPr lang="en-US"/>
              <a:t> current </a:t>
            </a:r>
          </a:p>
          <a:p>
            <a:pPr algn="ctr"/>
            <a:r>
              <a:rPr lang="en-US"/>
              <a:t>mission</a:t>
            </a:r>
          </a:p>
          <a:p>
            <a:pPr algn="ctr"/>
            <a:r>
              <a:rPr lang="en-US"/>
              <a:t> and </a:t>
            </a:r>
          </a:p>
          <a:p>
            <a:pPr algn="ctr"/>
            <a:r>
              <a:rPr lang="en-US"/>
              <a:t>strategies </a:t>
            </a:r>
          </a:p>
        </p:txBody>
      </p:sp>
      <p:sp>
        <p:nvSpPr>
          <p:cNvPr id="66563" name="Rectangle 3"/>
          <p:cNvSpPr>
            <a:spLocks noChangeArrowheads="1"/>
          </p:cNvSpPr>
          <p:nvPr/>
        </p:nvSpPr>
        <p:spPr bwMode="auto">
          <a:xfrm>
            <a:off x="1524000" y="304800"/>
            <a:ext cx="1295400" cy="1447800"/>
          </a:xfrm>
          <a:prstGeom prst="rect">
            <a:avLst/>
          </a:prstGeom>
          <a:solidFill>
            <a:schemeClr val="accent1"/>
          </a:solidFill>
          <a:ln w="9525">
            <a:solidFill>
              <a:schemeClr val="tx1"/>
            </a:solidFill>
            <a:miter lim="800000"/>
            <a:headEnd/>
            <a:tailEnd/>
          </a:ln>
        </p:spPr>
        <p:txBody>
          <a:bodyPr wrap="none" anchor="ctr"/>
          <a:lstStyle/>
          <a:p>
            <a:pPr algn="ctr"/>
            <a:r>
              <a:rPr lang="en-US" u="sng"/>
              <a:t>(2)</a:t>
            </a:r>
          </a:p>
          <a:p>
            <a:pPr algn="ctr"/>
            <a:endParaRPr lang="en-US" u="sng"/>
          </a:p>
          <a:p>
            <a:pPr algn="ctr"/>
            <a:r>
              <a:rPr lang="en-US"/>
              <a:t>Analyze </a:t>
            </a:r>
          </a:p>
          <a:p>
            <a:pPr algn="ctr"/>
            <a:r>
              <a:rPr lang="en-US"/>
              <a:t>the </a:t>
            </a:r>
          </a:p>
          <a:p>
            <a:pPr algn="ctr"/>
            <a:r>
              <a:rPr lang="en-US"/>
              <a:t>environment</a:t>
            </a:r>
          </a:p>
        </p:txBody>
      </p:sp>
      <p:sp>
        <p:nvSpPr>
          <p:cNvPr id="66564" name="Rectangle 4"/>
          <p:cNvSpPr>
            <a:spLocks noChangeArrowheads="1"/>
          </p:cNvSpPr>
          <p:nvPr/>
        </p:nvSpPr>
        <p:spPr bwMode="auto">
          <a:xfrm>
            <a:off x="1600200" y="4495800"/>
            <a:ext cx="1219200" cy="1828800"/>
          </a:xfrm>
          <a:prstGeom prst="rect">
            <a:avLst/>
          </a:prstGeom>
          <a:solidFill>
            <a:schemeClr val="accent1"/>
          </a:solidFill>
          <a:ln w="9525">
            <a:solidFill>
              <a:schemeClr val="tx1"/>
            </a:solidFill>
            <a:miter lim="800000"/>
            <a:headEnd/>
            <a:tailEnd/>
          </a:ln>
        </p:spPr>
        <p:txBody>
          <a:bodyPr wrap="none" anchor="ctr"/>
          <a:lstStyle/>
          <a:p>
            <a:pPr algn="ctr"/>
            <a:r>
              <a:rPr lang="en-US" u="sng"/>
              <a:t>(4)</a:t>
            </a:r>
          </a:p>
          <a:p>
            <a:pPr algn="ctr"/>
            <a:endParaRPr lang="en-US" u="sng"/>
          </a:p>
          <a:p>
            <a:pPr algn="ctr"/>
            <a:r>
              <a:rPr lang="en-US"/>
              <a:t>Analyze</a:t>
            </a:r>
          </a:p>
          <a:p>
            <a:pPr algn="ctr"/>
            <a:r>
              <a:rPr lang="en-US"/>
              <a:t> the </a:t>
            </a:r>
          </a:p>
          <a:p>
            <a:pPr algn="ctr"/>
            <a:r>
              <a:rPr lang="en-US"/>
              <a:t>Org.’s</a:t>
            </a:r>
          </a:p>
          <a:p>
            <a:pPr algn="ctr"/>
            <a:r>
              <a:rPr lang="en-US"/>
              <a:t>` resources</a:t>
            </a:r>
          </a:p>
        </p:txBody>
      </p:sp>
      <p:sp>
        <p:nvSpPr>
          <p:cNvPr id="66565" name="Rectangle 5"/>
          <p:cNvSpPr>
            <a:spLocks noChangeArrowheads="1"/>
          </p:cNvSpPr>
          <p:nvPr/>
        </p:nvSpPr>
        <p:spPr bwMode="auto">
          <a:xfrm>
            <a:off x="3200400" y="304800"/>
            <a:ext cx="1447800" cy="1371600"/>
          </a:xfrm>
          <a:prstGeom prst="rect">
            <a:avLst/>
          </a:prstGeom>
          <a:solidFill>
            <a:schemeClr val="accent1"/>
          </a:solidFill>
          <a:ln w="9525">
            <a:solidFill>
              <a:schemeClr val="tx1"/>
            </a:solidFill>
            <a:miter lim="800000"/>
            <a:headEnd/>
            <a:tailEnd/>
          </a:ln>
        </p:spPr>
        <p:txBody>
          <a:bodyPr wrap="none" anchor="ctr"/>
          <a:lstStyle/>
          <a:p>
            <a:pPr algn="ctr"/>
            <a:r>
              <a:rPr lang="en-US" u="sng"/>
              <a:t>(3)</a:t>
            </a:r>
          </a:p>
          <a:p>
            <a:pPr algn="ctr"/>
            <a:r>
              <a:rPr lang="en-US"/>
              <a:t>Identify</a:t>
            </a:r>
          </a:p>
          <a:p>
            <a:pPr algn="ctr"/>
            <a:r>
              <a:rPr lang="en-US"/>
              <a:t> the </a:t>
            </a:r>
          </a:p>
          <a:p>
            <a:pPr algn="ctr"/>
            <a:r>
              <a:rPr lang="en-US"/>
              <a:t>Opportunites</a:t>
            </a:r>
          </a:p>
          <a:p>
            <a:pPr algn="ctr"/>
            <a:r>
              <a:rPr lang="en-US"/>
              <a:t> and threats</a:t>
            </a:r>
          </a:p>
        </p:txBody>
      </p:sp>
      <p:sp>
        <p:nvSpPr>
          <p:cNvPr id="66566" name="Rectangle 6"/>
          <p:cNvSpPr>
            <a:spLocks noChangeArrowheads="1"/>
          </p:cNvSpPr>
          <p:nvPr/>
        </p:nvSpPr>
        <p:spPr bwMode="auto">
          <a:xfrm>
            <a:off x="3200400" y="4572000"/>
            <a:ext cx="1371600" cy="1828800"/>
          </a:xfrm>
          <a:prstGeom prst="rect">
            <a:avLst/>
          </a:prstGeom>
          <a:solidFill>
            <a:schemeClr val="accent1"/>
          </a:solidFill>
          <a:ln w="9525">
            <a:solidFill>
              <a:schemeClr val="tx1"/>
            </a:solidFill>
            <a:miter lim="800000"/>
            <a:headEnd/>
            <a:tailEnd/>
          </a:ln>
        </p:spPr>
        <p:txBody>
          <a:bodyPr wrap="none" anchor="ctr"/>
          <a:lstStyle/>
          <a:p>
            <a:pPr algn="ctr"/>
            <a:r>
              <a:rPr lang="en-US" u="sng"/>
              <a:t>(5)</a:t>
            </a:r>
          </a:p>
          <a:p>
            <a:pPr algn="ctr"/>
            <a:endParaRPr lang="en-US" u="sng"/>
          </a:p>
          <a:p>
            <a:pPr algn="ctr"/>
            <a:r>
              <a:rPr lang="en-US"/>
              <a:t>Identify </a:t>
            </a:r>
          </a:p>
          <a:p>
            <a:pPr algn="ctr"/>
            <a:r>
              <a:rPr lang="en-US"/>
              <a:t>strengths </a:t>
            </a:r>
          </a:p>
          <a:p>
            <a:pPr algn="ctr"/>
            <a:r>
              <a:rPr lang="en-US"/>
              <a:t>and</a:t>
            </a:r>
          </a:p>
          <a:p>
            <a:pPr algn="ctr"/>
            <a:r>
              <a:rPr lang="en-US"/>
              <a:t> weaknesses</a:t>
            </a:r>
          </a:p>
        </p:txBody>
      </p:sp>
      <p:sp>
        <p:nvSpPr>
          <p:cNvPr id="66567" name="Rectangle 7"/>
          <p:cNvSpPr>
            <a:spLocks noChangeArrowheads="1"/>
          </p:cNvSpPr>
          <p:nvPr/>
        </p:nvSpPr>
        <p:spPr bwMode="auto">
          <a:xfrm>
            <a:off x="5257800" y="2209800"/>
            <a:ext cx="1066800" cy="1600200"/>
          </a:xfrm>
          <a:prstGeom prst="rect">
            <a:avLst/>
          </a:prstGeom>
          <a:solidFill>
            <a:schemeClr val="accent1"/>
          </a:solidFill>
          <a:ln w="9525">
            <a:solidFill>
              <a:schemeClr val="tx1"/>
            </a:solidFill>
            <a:miter lim="800000"/>
            <a:headEnd/>
            <a:tailEnd/>
          </a:ln>
        </p:spPr>
        <p:txBody>
          <a:bodyPr wrap="none" anchor="ctr"/>
          <a:lstStyle/>
          <a:p>
            <a:pPr algn="ctr"/>
            <a:r>
              <a:rPr lang="en-US" u="sng"/>
              <a:t>(6)</a:t>
            </a:r>
          </a:p>
          <a:p>
            <a:pPr algn="ctr"/>
            <a:endParaRPr lang="en-US" u="sng"/>
          </a:p>
          <a:p>
            <a:pPr algn="ctr"/>
            <a:r>
              <a:rPr lang="en-US"/>
              <a:t>Formulate</a:t>
            </a:r>
          </a:p>
          <a:p>
            <a:pPr algn="ctr"/>
            <a:r>
              <a:rPr lang="en-US"/>
              <a:t>strategies</a:t>
            </a:r>
          </a:p>
        </p:txBody>
      </p:sp>
      <p:sp>
        <p:nvSpPr>
          <p:cNvPr id="66568" name="Rectangle 8"/>
          <p:cNvSpPr>
            <a:spLocks noChangeArrowheads="1"/>
          </p:cNvSpPr>
          <p:nvPr/>
        </p:nvSpPr>
        <p:spPr bwMode="auto">
          <a:xfrm>
            <a:off x="6629400" y="2209800"/>
            <a:ext cx="1143000" cy="1600200"/>
          </a:xfrm>
          <a:prstGeom prst="rect">
            <a:avLst/>
          </a:prstGeom>
          <a:solidFill>
            <a:schemeClr val="accent1"/>
          </a:solidFill>
          <a:ln w="9525">
            <a:solidFill>
              <a:schemeClr val="tx1"/>
            </a:solidFill>
            <a:miter lim="800000"/>
            <a:headEnd/>
            <a:tailEnd/>
          </a:ln>
        </p:spPr>
        <p:txBody>
          <a:bodyPr wrap="none" anchor="ctr"/>
          <a:lstStyle/>
          <a:p>
            <a:pPr algn="ctr"/>
            <a:r>
              <a:rPr lang="en-US" u="sng"/>
              <a:t>(7)</a:t>
            </a:r>
          </a:p>
          <a:p>
            <a:pPr algn="ctr"/>
            <a:endParaRPr lang="en-US" u="sng"/>
          </a:p>
          <a:p>
            <a:pPr algn="ctr"/>
            <a:r>
              <a:rPr lang="en-US"/>
              <a:t>Implement</a:t>
            </a:r>
          </a:p>
          <a:p>
            <a:pPr algn="ctr"/>
            <a:r>
              <a:rPr lang="en-US"/>
              <a:t>strategies</a:t>
            </a:r>
          </a:p>
        </p:txBody>
      </p:sp>
      <p:sp>
        <p:nvSpPr>
          <p:cNvPr id="66569" name="Rectangle 9"/>
          <p:cNvSpPr>
            <a:spLocks noChangeArrowheads="1"/>
          </p:cNvSpPr>
          <p:nvPr/>
        </p:nvSpPr>
        <p:spPr bwMode="auto">
          <a:xfrm>
            <a:off x="8229600" y="2209800"/>
            <a:ext cx="914400" cy="1600200"/>
          </a:xfrm>
          <a:prstGeom prst="rect">
            <a:avLst/>
          </a:prstGeom>
          <a:solidFill>
            <a:schemeClr val="accent1"/>
          </a:solidFill>
          <a:ln w="9525">
            <a:solidFill>
              <a:schemeClr val="tx1"/>
            </a:solidFill>
            <a:miter lim="800000"/>
            <a:headEnd/>
            <a:tailEnd/>
          </a:ln>
        </p:spPr>
        <p:txBody>
          <a:bodyPr wrap="none" anchor="ctr"/>
          <a:lstStyle/>
          <a:p>
            <a:pPr algn="ctr"/>
            <a:r>
              <a:rPr lang="en-US" u="sng"/>
              <a:t>(8)</a:t>
            </a:r>
          </a:p>
          <a:p>
            <a:pPr algn="ctr"/>
            <a:endParaRPr lang="en-US" u="sng"/>
          </a:p>
          <a:p>
            <a:pPr algn="ctr"/>
            <a:r>
              <a:rPr lang="en-US"/>
              <a:t>Evaluate</a:t>
            </a:r>
          </a:p>
          <a:p>
            <a:pPr algn="ctr"/>
            <a:r>
              <a:rPr lang="en-US"/>
              <a:t>result</a:t>
            </a:r>
          </a:p>
        </p:txBody>
      </p:sp>
      <p:sp>
        <p:nvSpPr>
          <p:cNvPr id="66570" name="Line 10"/>
          <p:cNvSpPr>
            <a:spLocks noChangeShapeType="1"/>
          </p:cNvSpPr>
          <p:nvPr/>
        </p:nvSpPr>
        <p:spPr bwMode="auto">
          <a:xfrm>
            <a:off x="1066800" y="2819400"/>
            <a:ext cx="152400" cy="0"/>
          </a:xfrm>
          <a:prstGeom prst="line">
            <a:avLst/>
          </a:prstGeom>
          <a:noFill/>
          <a:ln w="9525">
            <a:solidFill>
              <a:schemeClr val="tx1"/>
            </a:solidFill>
            <a:round/>
            <a:headEnd/>
            <a:tailEnd/>
          </a:ln>
        </p:spPr>
        <p:txBody>
          <a:bodyPr/>
          <a:lstStyle/>
          <a:p>
            <a:endParaRPr lang="en-US"/>
          </a:p>
        </p:txBody>
      </p:sp>
      <p:sp>
        <p:nvSpPr>
          <p:cNvPr id="66571" name="Line 11"/>
          <p:cNvSpPr>
            <a:spLocks noChangeShapeType="1"/>
          </p:cNvSpPr>
          <p:nvPr/>
        </p:nvSpPr>
        <p:spPr bwMode="auto">
          <a:xfrm>
            <a:off x="1219200" y="1143000"/>
            <a:ext cx="0" cy="4114800"/>
          </a:xfrm>
          <a:prstGeom prst="line">
            <a:avLst/>
          </a:prstGeom>
          <a:noFill/>
          <a:ln w="9525">
            <a:solidFill>
              <a:schemeClr val="tx1"/>
            </a:solidFill>
            <a:round/>
            <a:headEnd/>
            <a:tailEnd/>
          </a:ln>
        </p:spPr>
        <p:txBody>
          <a:bodyPr/>
          <a:lstStyle/>
          <a:p>
            <a:endParaRPr lang="en-US"/>
          </a:p>
        </p:txBody>
      </p:sp>
      <p:sp>
        <p:nvSpPr>
          <p:cNvPr id="66572" name="Line 12"/>
          <p:cNvSpPr>
            <a:spLocks noChangeShapeType="1"/>
          </p:cNvSpPr>
          <p:nvPr/>
        </p:nvSpPr>
        <p:spPr bwMode="auto">
          <a:xfrm>
            <a:off x="1219200" y="5257800"/>
            <a:ext cx="381000" cy="0"/>
          </a:xfrm>
          <a:prstGeom prst="line">
            <a:avLst/>
          </a:prstGeom>
          <a:noFill/>
          <a:ln w="9525">
            <a:solidFill>
              <a:schemeClr val="tx1"/>
            </a:solidFill>
            <a:round/>
            <a:headEnd/>
            <a:tailEnd type="triangle" w="med" len="med"/>
          </a:ln>
        </p:spPr>
        <p:txBody>
          <a:bodyPr/>
          <a:lstStyle/>
          <a:p>
            <a:endParaRPr lang="en-US"/>
          </a:p>
        </p:txBody>
      </p:sp>
      <p:sp>
        <p:nvSpPr>
          <p:cNvPr id="66573" name="Line 13"/>
          <p:cNvSpPr>
            <a:spLocks noChangeShapeType="1"/>
          </p:cNvSpPr>
          <p:nvPr/>
        </p:nvSpPr>
        <p:spPr bwMode="auto">
          <a:xfrm>
            <a:off x="1219200" y="1143000"/>
            <a:ext cx="304800" cy="0"/>
          </a:xfrm>
          <a:prstGeom prst="line">
            <a:avLst/>
          </a:prstGeom>
          <a:noFill/>
          <a:ln w="9525">
            <a:solidFill>
              <a:schemeClr val="tx1"/>
            </a:solidFill>
            <a:round/>
            <a:headEnd/>
            <a:tailEnd type="triangle" w="med" len="med"/>
          </a:ln>
        </p:spPr>
        <p:txBody>
          <a:bodyPr/>
          <a:lstStyle/>
          <a:p>
            <a:endParaRPr lang="en-US"/>
          </a:p>
        </p:txBody>
      </p:sp>
      <p:sp>
        <p:nvSpPr>
          <p:cNvPr id="66574" name="Line 14"/>
          <p:cNvSpPr>
            <a:spLocks noChangeShapeType="1"/>
          </p:cNvSpPr>
          <p:nvPr/>
        </p:nvSpPr>
        <p:spPr bwMode="auto">
          <a:xfrm>
            <a:off x="2819400" y="5410200"/>
            <a:ext cx="381000" cy="0"/>
          </a:xfrm>
          <a:prstGeom prst="line">
            <a:avLst/>
          </a:prstGeom>
          <a:noFill/>
          <a:ln w="9525">
            <a:solidFill>
              <a:schemeClr val="tx1"/>
            </a:solidFill>
            <a:round/>
            <a:headEnd/>
            <a:tailEnd type="triangle" w="med" len="med"/>
          </a:ln>
        </p:spPr>
        <p:txBody>
          <a:bodyPr/>
          <a:lstStyle/>
          <a:p>
            <a:endParaRPr lang="en-US"/>
          </a:p>
        </p:txBody>
      </p:sp>
      <p:sp>
        <p:nvSpPr>
          <p:cNvPr id="66575" name="Line 15"/>
          <p:cNvSpPr>
            <a:spLocks noChangeShapeType="1"/>
          </p:cNvSpPr>
          <p:nvPr/>
        </p:nvSpPr>
        <p:spPr bwMode="auto">
          <a:xfrm>
            <a:off x="2819400" y="990600"/>
            <a:ext cx="381000" cy="0"/>
          </a:xfrm>
          <a:prstGeom prst="line">
            <a:avLst/>
          </a:prstGeom>
          <a:noFill/>
          <a:ln w="9525">
            <a:solidFill>
              <a:schemeClr val="tx1"/>
            </a:solidFill>
            <a:round/>
            <a:headEnd/>
            <a:tailEnd type="triangle" w="med" len="med"/>
          </a:ln>
        </p:spPr>
        <p:txBody>
          <a:bodyPr/>
          <a:lstStyle/>
          <a:p>
            <a:endParaRPr lang="en-US"/>
          </a:p>
        </p:txBody>
      </p:sp>
      <p:sp>
        <p:nvSpPr>
          <p:cNvPr id="66576" name="Line 16"/>
          <p:cNvSpPr>
            <a:spLocks noChangeShapeType="1"/>
          </p:cNvSpPr>
          <p:nvPr/>
        </p:nvSpPr>
        <p:spPr bwMode="auto">
          <a:xfrm>
            <a:off x="6248400" y="3048000"/>
            <a:ext cx="381000" cy="0"/>
          </a:xfrm>
          <a:prstGeom prst="line">
            <a:avLst/>
          </a:prstGeom>
          <a:noFill/>
          <a:ln w="9525">
            <a:solidFill>
              <a:schemeClr val="tx1"/>
            </a:solidFill>
            <a:round/>
            <a:headEnd/>
            <a:tailEnd type="triangle" w="med" len="med"/>
          </a:ln>
        </p:spPr>
        <p:txBody>
          <a:bodyPr/>
          <a:lstStyle/>
          <a:p>
            <a:endParaRPr lang="en-US"/>
          </a:p>
        </p:txBody>
      </p:sp>
      <p:sp>
        <p:nvSpPr>
          <p:cNvPr id="66577" name="Line 17"/>
          <p:cNvSpPr>
            <a:spLocks noChangeShapeType="1"/>
          </p:cNvSpPr>
          <p:nvPr/>
        </p:nvSpPr>
        <p:spPr bwMode="auto">
          <a:xfrm>
            <a:off x="7772400" y="3124200"/>
            <a:ext cx="533400" cy="0"/>
          </a:xfrm>
          <a:prstGeom prst="line">
            <a:avLst/>
          </a:prstGeom>
          <a:noFill/>
          <a:ln w="9525">
            <a:solidFill>
              <a:schemeClr val="tx1"/>
            </a:solidFill>
            <a:round/>
            <a:headEnd/>
            <a:tailEnd type="triangle" w="med" len="med"/>
          </a:ln>
        </p:spPr>
        <p:txBody>
          <a:bodyPr/>
          <a:lstStyle/>
          <a:p>
            <a:endParaRPr lang="en-US"/>
          </a:p>
        </p:txBody>
      </p:sp>
      <p:sp>
        <p:nvSpPr>
          <p:cNvPr id="66578" name="Line 18"/>
          <p:cNvSpPr>
            <a:spLocks noChangeShapeType="1"/>
          </p:cNvSpPr>
          <p:nvPr/>
        </p:nvSpPr>
        <p:spPr bwMode="auto">
          <a:xfrm>
            <a:off x="4876800" y="1143000"/>
            <a:ext cx="0" cy="4495800"/>
          </a:xfrm>
          <a:prstGeom prst="line">
            <a:avLst/>
          </a:prstGeom>
          <a:noFill/>
          <a:ln w="9525">
            <a:solidFill>
              <a:schemeClr val="tx1"/>
            </a:solidFill>
            <a:round/>
            <a:headEnd/>
            <a:tailEnd/>
          </a:ln>
        </p:spPr>
        <p:txBody>
          <a:bodyPr/>
          <a:lstStyle/>
          <a:p>
            <a:endParaRPr lang="en-US"/>
          </a:p>
        </p:txBody>
      </p:sp>
      <p:sp>
        <p:nvSpPr>
          <p:cNvPr id="66579" name="Line 19"/>
          <p:cNvSpPr>
            <a:spLocks noChangeShapeType="1"/>
          </p:cNvSpPr>
          <p:nvPr/>
        </p:nvSpPr>
        <p:spPr bwMode="auto">
          <a:xfrm>
            <a:off x="4876800" y="3124200"/>
            <a:ext cx="381000" cy="0"/>
          </a:xfrm>
          <a:prstGeom prst="line">
            <a:avLst/>
          </a:prstGeom>
          <a:noFill/>
          <a:ln w="9525">
            <a:solidFill>
              <a:schemeClr val="tx1"/>
            </a:solidFill>
            <a:round/>
            <a:headEnd/>
            <a:tailEnd type="triangle" w="med" len="med"/>
          </a:ln>
        </p:spPr>
        <p:txBody>
          <a:bodyPr/>
          <a:lstStyle/>
          <a:p>
            <a:endParaRPr lang="en-US"/>
          </a:p>
        </p:txBody>
      </p:sp>
      <p:sp>
        <p:nvSpPr>
          <p:cNvPr id="66580" name="Line 20"/>
          <p:cNvSpPr>
            <a:spLocks noChangeShapeType="1"/>
          </p:cNvSpPr>
          <p:nvPr/>
        </p:nvSpPr>
        <p:spPr bwMode="auto">
          <a:xfrm flipH="1">
            <a:off x="4648200" y="1143000"/>
            <a:ext cx="228600" cy="0"/>
          </a:xfrm>
          <a:prstGeom prst="line">
            <a:avLst/>
          </a:prstGeom>
          <a:noFill/>
          <a:ln w="9525">
            <a:solidFill>
              <a:schemeClr val="tx1"/>
            </a:solidFill>
            <a:round/>
            <a:headEnd/>
            <a:tailEnd/>
          </a:ln>
        </p:spPr>
        <p:txBody>
          <a:bodyPr/>
          <a:lstStyle/>
          <a:p>
            <a:endParaRPr lang="en-US"/>
          </a:p>
        </p:txBody>
      </p:sp>
      <p:sp>
        <p:nvSpPr>
          <p:cNvPr id="66581" name="Line 21"/>
          <p:cNvSpPr>
            <a:spLocks noChangeShapeType="1"/>
          </p:cNvSpPr>
          <p:nvPr/>
        </p:nvSpPr>
        <p:spPr bwMode="auto">
          <a:xfrm flipH="1">
            <a:off x="4572000" y="5638800"/>
            <a:ext cx="304800" cy="0"/>
          </a:xfrm>
          <a:prstGeom prst="line">
            <a:avLst/>
          </a:prstGeom>
          <a:noFill/>
          <a:ln w="9525">
            <a:solidFill>
              <a:schemeClr val="tx1"/>
            </a:solidFill>
            <a:round/>
            <a:headEnd/>
            <a:tailEnd/>
          </a:ln>
        </p:spPr>
        <p:txBody>
          <a:bodyPr/>
          <a:lstStyle/>
          <a:p>
            <a:endParaRPr lang="en-US"/>
          </a:p>
        </p:txBody>
      </p:sp>
      <p:sp>
        <p:nvSpPr>
          <p:cNvPr id="66582" name="WordArt 22"/>
          <p:cNvSpPr>
            <a:spLocks noChangeArrowheads="1" noChangeShapeType="1" noTextEdit="1"/>
          </p:cNvSpPr>
          <p:nvPr/>
        </p:nvSpPr>
        <p:spPr bwMode="auto">
          <a:xfrm>
            <a:off x="2209800" y="2590800"/>
            <a:ext cx="1524000" cy="1066800"/>
          </a:xfrm>
          <a:prstGeom prst="rect">
            <a:avLst/>
          </a:prstGeom>
        </p:spPr>
        <p:txBody>
          <a:bodyPr wrap="none" fromWordArt="1">
            <a:prstTxWarp prst="textDeflate">
              <a:avLst>
                <a:gd name="adj" fmla="val 26227"/>
              </a:avLst>
            </a:prstTxWarp>
          </a:bodyPr>
          <a:lstStyle/>
          <a:p>
            <a:pPr algn="ctr"/>
            <a:r>
              <a:rPr lang="en-US" kern="10">
                <a:ln w="9525">
                  <a:solidFill>
                    <a:srgbClr val="000000"/>
                  </a:solidFill>
                  <a:round/>
                  <a:headEnd/>
                  <a:tailEnd/>
                </a:ln>
                <a:solidFill>
                  <a:srgbClr val="000000"/>
                </a:solidFill>
                <a:latin typeface="Impact"/>
              </a:rPr>
              <a:t>SWOT</a:t>
            </a:r>
          </a:p>
          <a:p>
            <a:pPr algn="ctr"/>
            <a:r>
              <a:rPr lang="en-US" kern="10">
                <a:ln w="9525">
                  <a:solidFill>
                    <a:srgbClr val="000000"/>
                  </a:solidFill>
                  <a:round/>
                  <a:headEnd/>
                  <a:tailEnd/>
                </a:ln>
                <a:solidFill>
                  <a:srgbClr val="000000"/>
                </a:solidFill>
                <a:latin typeface="Impact"/>
              </a:rPr>
              <a:t>Analysis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1600200"/>
            <a:ext cx="8229600" cy="2514600"/>
          </a:xfrm>
        </p:spPr>
        <p:txBody>
          <a:bodyPr/>
          <a:lstStyle/>
          <a:p>
            <a:pPr eaLnBrk="1" fontAlgn="auto" hangingPunct="1">
              <a:spcAft>
                <a:spcPts val="0"/>
              </a:spcAft>
              <a:defRPr/>
            </a:pPr>
            <a:r>
              <a:rPr lang="en-US" u="sng" dirty="0" smtClean="0"/>
              <a:t>STEP-1</a:t>
            </a:r>
            <a:br>
              <a:rPr lang="en-US" u="sng" dirty="0" smtClean="0"/>
            </a:br>
            <a:r>
              <a:rPr lang="en-US" u="sng" dirty="0" smtClean="0"/>
              <a:t/>
            </a:r>
            <a:br>
              <a:rPr lang="en-US" u="sng" dirty="0" smtClean="0"/>
            </a:br>
            <a:r>
              <a:rPr lang="en-US" dirty="0" smtClean="0"/>
              <a:t>INPUT TO THE ORGANISATION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idx="1"/>
          </p:nvPr>
        </p:nvSpPr>
        <p:spPr>
          <a:xfrm>
            <a:off x="457200" y="350838"/>
            <a:ext cx="8229600" cy="5821362"/>
          </a:xfrm>
        </p:spPr>
        <p:txBody>
          <a:bodyPr/>
          <a:lstStyle/>
          <a:p>
            <a:pPr eaLnBrk="1" hangingPunct="1"/>
            <a:r>
              <a:rPr lang="en-US" sz="2800" dirty="0" smtClean="0"/>
              <a:t>Skills and abilities of employee </a:t>
            </a:r>
          </a:p>
          <a:p>
            <a:pPr eaLnBrk="1" hangingPunct="1"/>
            <a:r>
              <a:rPr lang="en-US" sz="2800" dirty="0" smtClean="0"/>
              <a:t>Available resources </a:t>
            </a:r>
          </a:p>
          <a:p>
            <a:pPr eaLnBrk="1" hangingPunct="1"/>
            <a:r>
              <a:rPr lang="en-US" sz="2800" dirty="0" smtClean="0"/>
              <a:t>Financial position</a:t>
            </a:r>
          </a:p>
          <a:p>
            <a:pPr eaLnBrk="1" hangingPunct="1"/>
            <a:r>
              <a:rPr lang="en-US" sz="2800" dirty="0" smtClean="0"/>
              <a:t>Quality of it’s product and services </a:t>
            </a:r>
          </a:p>
          <a:p>
            <a:pPr eaLnBrk="1" hangingPunct="1"/>
            <a:endParaRPr lang="en-US" sz="2800" dirty="0" smtClean="0"/>
          </a:p>
          <a:p>
            <a:pPr eaLnBrk="1" hangingPunct="1"/>
            <a:r>
              <a:rPr lang="en-US" sz="2800" dirty="0" smtClean="0"/>
              <a:t>Example</a:t>
            </a:r>
          </a:p>
          <a:p>
            <a:pPr eaLnBrk="1" hangingPunct="1">
              <a:buFontTx/>
              <a:buNone/>
            </a:pPr>
            <a:r>
              <a:rPr lang="en-US" sz="2800" dirty="0" smtClean="0"/>
              <a:t>   Every day </a:t>
            </a:r>
            <a:r>
              <a:rPr lang="en-US" sz="2800" dirty="0" err="1" smtClean="0"/>
              <a:t>Amul</a:t>
            </a:r>
            <a:r>
              <a:rPr lang="en-US" sz="2800" dirty="0" smtClean="0"/>
              <a:t> collects </a:t>
            </a:r>
            <a:r>
              <a:rPr lang="en-US" sz="2800" b="1" u="sng" dirty="0" smtClean="0"/>
              <a:t>7 million </a:t>
            </a:r>
            <a:r>
              <a:rPr lang="en-US" sz="2800" b="1" u="sng" dirty="0" err="1" smtClean="0"/>
              <a:t>litres</a:t>
            </a:r>
            <a:r>
              <a:rPr lang="en-US" sz="2800" dirty="0" smtClean="0"/>
              <a:t> of milk from 2.6 million farmers (many illiterate), converts the milk into branded, packaged products, and delivers goods to over 80,00,000 retail outlets across the country</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04800" y="609600"/>
            <a:ext cx="8458200" cy="5562600"/>
          </a:xfrm>
        </p:spPr>
        <p:txBody>
          <a:bodyPr/>
          <a:lstStyle/>
          <a:p>
            <a:pPr eaLnBrk="1" fontAlgn="auto" hangingPunct="1">
              <a:spcAft>
                <a:spcPts val="0"/>
              </a:spcAft>
              <a:defRPr/>
            </a:pPr>
            <a:r>
              <a:rPr lang="en-US" u="sng" dirty="0" smtClean="0">
                <a:latin typeface="Verdana" pitchFamily="34" charset="0"/>
              </a:rPr>
              <a:t>STEP 2</a:t>
            </a:r>
            <a:br>
              <a:rPr lang="en-US" u="sng" dirty="0" smtClean="0">
                <a:latin typeface="Verdana" pitchFamily="34" charset="0"/>
              </a:rPr>
            </a:br>
            <a:r>
              <a:rPr lang="en-US" u="sng" dirty="0" smtClean="0">
                <a:latin typeface="Verdana" pitchFamily="34" charset="0"/>
              </a:rPr>
              <a:t/>
            </a:r>
            <a:br>
              <a:rPr lang="en-US" u="sng" dirty="0" smtClean="0">
                <a:latin typeface="Verdana" pitchFamily="34" charset="0"/>
              </a:rPr>
            </a:br>
            <a:r>
              <a:rPr lang="en-US" dirty="0" smtClean="0">
                <a:latin typeface="Verdana" pitchFamily="34" charset="0"/>
              </a:rPr>
              <a:t>ENTERPRISE PROFILE</a:t>
            </a:r>
            <a:br>
              <a:rPr lang="en-US" dirty="0" smtClean="0">
                <a:latin typeface="Verdana" pitchFamily="34" charset="0"/>
              </a:rPr>
            </a:br>
            <a:r>
              <a:rPr lang="en-US" sz="2800" dirty="0" smtClean="0">
                <a:latin typeface="Verdana" pitchFamily="34" charset="0"/>
              </a:rPr>
              <a:t>IDENTIFYING THE ORGANISATION’S CURRENT VISION, MISSION,</a:t>
            </a:r>
            <a:br>
              <a:rPr lang="en-US" sz="2800" dirty="0" smtClean="0">
                <a:latin typeface="Verdana" pitchFamily="34" charset="0"/>
              </a:rPr>
            </a:br>
            <a:r>
              <a:rPr lang="en-US" sz="2800" dirty="0" smtClean="0">
                <a:latin typeface="Verdana" pitchFamily="34" charset="0"/>
              </a:rPr>
              <a:t>OBJECTIVES AND STRATEGIC INTENT</a:t>
            </a:r>
            <a:endParaRPr lang="en-US" dirty="0" smtClean="0">
              <a:latin typeface="Verdana"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85800" y="914400"/>
            <a:ext cx="7772400" cy="762000"/>
          </a:xfrm>
          <a:prstGeom prst="rect">
            <a:avLst/>
          </a:prstGeom>
        </p:spPr>
        <p:txBody>
          <a:bodyPr/>
          <a:lstStyle/>
          <a:p>
            <a:pPr algn="ctr" fontAlgn="auto">
              <a:spcAft>
                <a:spcPts val="0"/>
              </a:spcAft>
              <a:defRPr/>
            </a:pPr>
            <a:r>
              <a:rPr lang="en-GB" sz="4400" dirty="0">
                <a:latin typeface="+mj-lt"/>
                <a:ea typeface="+mj-ea"/>
                <a:cs typeface="+mj-cs"/>
              </a:rPr>
              <a:t>Strategic Planning</a:t>
            </a:r>
          </a:p>
        </p:txBody>
      </p:sp>
      <p:sp>
        <p:nvSpPr>
          <p:cNvPr id="3" name="Rectangle 3"/>
          <p:cNvSpPr txBox="1">
            <a:spLocks noChangeArrowheads="1"/>
          </p:cNvSpPr>
          <p:nvPr/>
        </p:nvSpPr>
        <p:spPr>
          <a:xfrm>
            <a:off x="685800" y="1905000"/>
            <a:ext cx="7620000" cy="4114800"/>
          </a:xfrm>
          <a:prstGeom prst="rect">
            <a:avLst/>
          </a:prstGeom>
        </p:spPr>
        <p:txBody>
          <a:bodyPr/>
          <a:lstStyle/>
          <a:p>
            <a:pPr marL="342900" indent="-342900" fontAlgn="auto">
              <a:lnSpc>
                <a:spcPct val="90000"/>
              </a:lnSpc>
              <a:spcBef>
                <a:spcPct val="20000"/>
              </a:spcBef>
              <a:spcAft>
                <a:spcPts val="0"/>
              </a:spcAft>
              <a:buFont typeface="Arial" pitchFamily="34" charset="0"/>
              <a:buChar char="•"/>
              <a:defRPr/>
            </a:pPr>
            <a:r>
              <a:rPr lang="en-GB" sz="2400" dirty="0">
                <a:latin typeface="+mn-lt"/>
              </a:rPr>
              <a:t>First Stage of Strategic Planning may involve:</a:t>
            </a:r>
          </a:p>
          <a:p>
            <a:pPr marL="342900" indent="-342900" fontAlgn="auto">
              <a:lnSpc>
                <a:spcPct val="90000"/>
              </a:lnSpc>
              <a:spcBef>
                <a:spcPct val="20000"/>
              </a:spcBef>
              <a:spcAft>
                <a:spcPts val="0"/>
              </a:spcAft>
              <a:buFont typeface="Arial" pitchFamily="34" charset="0"/>
              <a:buChar char="•"/>
              <a:defRPr/>
            </a:pPr>
            <a:r>
              <a:rPr lang="en-GB" sz="2400" dirty="0">
                <a:solidFill>
                  <a:srgbClr val="003366"/>
                </a:solidFill>
                <a:latin typeface="+mn-lt"/>
              </a:rPr>
              <a:t>Futures Thinking</a:t>
            </a:r>
          </a:p>
          <a:p>
            <a:pPr marL="742950" lvl="1" indent="-285750" fontAlgn="auto">
              <a:lnSpc>
                <a:spcPct val="90000"/>
              </a:lnSpc>
              <a:spcBef>
                <a:spcPct val="20000"/>
              </a:spcBef>
              <a:spcAft>
                <a:spcPts val="0"/>
              </a:spcAft>
              <a:buFont typeface="Arial" pitchFamily="34" charset="0"/>
              <a:buChar char="–"/>
              <a:defRPr/>
            </a:pPr>
            <a:r>
              <a:rPr lang="en-GB" sz="2000" dirty="0">
                <a:latin typeface="+mn-lt"/>
              </a:rPr>
              <a:t>Thinking about what the business might need to do 10–20 years ahead</a:t>
            </a:r>
          </a:p>
          <a:p>
            <a:pPr marL="342900" indent="-342900" fontAlgn="auto">
              <a:lnSpc>
                <a:spcPct val="90000"/>
              </a:lnSpc>
              <a:spcBef>
                <a:spcPct val="20000"/>
              </a:spcBef>
              <a:spcAft>
                <a:spcPts val="0"/>
              </a:spcAft>
              <a:buFont typeface="Arial" pitchFamily="34" charset="0"/>
              <a:buChar char="•"/>
              <a:defRPr/>
            </a:pPr>
            <a:r>
              <a:rPr lang="en-GB" sz="2400" dirty="0">
                <a:solidFill>
                  <a:srgbClr val="003366"/>
                </a:solidFill>
                <a:latin typeface="+mn-lt"/>
              </a:rPr>
              <a:t>Strategic Intents</a:t>
            </a:r>
          </a:p>
          <a:p>
            <a:pPr marL="342900" indent="-342900" fontAlgn="auto">
              <a:lnSpc>
                <a:spcPct val="90000"/>
              </a:lnSpc>
              <a:spcBef>
                <a:spcPct val="20000"/>
              </a:spcBef>
              <a:spcAft>
                <a:spcPts val="0"/>
              </a:spcAft>
              <a:defRPr/>
            </a:pPr>
            <a:r>
              <a:rPr lang="en-GB" sz="2400" dirty="0">
                <a:solidFill>
                  <a:srgbClr val="003366"/>
                </a:solidFill>
              </a:rPr>
              <a:t>	The commitment to win in the competitive environment.</a:t>
            </a:r>
            <a:endParaRPr lang="en-GB" sz="2400" dirty="0">
              <a:solidFill>
                <a:srgbClr val="003366"/>
              </a:solidFill>
              <a:latin typeface="+mn-lt"/>
            </a:endParaRPr>
          </a:p>
          <a:p>
            <a:pPr marL="342900" indent="-342900" fontAlgn="auto">
              <a:lnSpc>
                <a:spcPct val="90000"/>
              </a:lnSpc>
              <a:spcBef>
                <a:spcPct val="20000"/>
              </a:spcBef>
              <a:spcAft>
                <a:spcPts val="0"/>
              </a:spcAft>
              <a:buFont typeface="Arial" pitchFamily="34" charset="0"/>
              <a:buChar char="•"/>
              <a:defRPr/>
            </a:pPr>
            <a:endParaRPr lang="en-GB" sz="2000" dirty="0">
              <a:latin typeface="+mn-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idx="1"/>
          </p:nvPr>
        </p:nvSpPr>
        <p:spPr/>
        <p:txBody>
          <a:bodyPr/>
          <a:lstStyle/>
          <a:p>
            <a:pPr eaLnBrk="1" hangingPunct="1"/>
            <a:r>
              <a:rPr lang="en-US" sz="2800" dirty="0" smtClean="0"/>
              <a:t>A vision statement tells people </a:t>
            </a:r>
          </a:p>
          <a:p>
            <a:pPr lvl="1" eaLnBrk="1" hangingPunct="1"/>
            <a:r>
              <a:rPr lang="en-US" sz="2400" dirty="0" smtClean="0"/>
              <a:t>Where we want to go</a:t>
            </a:r>
          </a:p>
          <a:p>
            <a:pPr lvl="1" eaLnBrk="1" hangingPunct="1"/>
            <a:r>
              <a:rPr lang="en-US" sz="2400" dirty="0" smtClean="0"/>
              <a:t>What we want to become</a:t>
            </a:r>
          </a:p>
          <a:p>
            <a:pPr lvl="1" eaLnBrk="1" hangingPunct="1"/>
            <a:r>
              <a:rPr lang="en-US" sz="2400" dirty="0" smtClean="0"/>
              <a:t>What we want to accomplish</a:t>
            </a:r>
          </a:p>
          <a:p>
            <a:pPr lvl="1" eaLnBrk="1" hangingPunct="1"/>
            <a:r>
              <a:rPr lang="en-US" sz="2400" dirty="0" smtClean="0"/>
              <a:t>Why it is important</a:t>
            </a:r>
          </a:p>
          <a:p>
            <a:pPr eaLnBrk="1" hangingPunct="1"/>
            <a:r>
              <a:rPr lang="en-US" sz="2800" dirty="0" smtClean="0"/>
              <a:t>And a mission expresses the organization’s:</a:t>
            </a:r>
          </a:p>
          <a:p>
            <a:pPr lvl="1" eaLnBrk="1" hangingPunct="1"/>
            <a:r>
              <a:rPr lang="en-US" sz="2400" dirty="0" smtClean="0"/>
              <a:t>Purpose </a:t>
            </a:r>
          </a:p>
          <a:p>
            <a:pPr lvl="1" eaLnBrk="1" hangingPunct="1"/>
            <a:r>
              <a:rPr lang="en-US" sz="2400" dirty="0" smtClean="0"/>
              <a:t>Business </a:t>
            </a:r>
          </a:p>
          <a:p>
            <a:pPr lvl="1" eaLnBrk="1" hangingPunct="1"/>
            <a:r>
              <a:rPr lang="en-US" sz="2400" dirty="0" smtClean="0"/>
              <a:t>Values </a:t>
            </a:r>
            <a:endParaRPr lang="en-US" sz="2800" dirty="0" smtClean="0"/>
          </a:p>
        </p:txBody>
      </p:sp>
      <p:sp>
        <p:nvSpPr>
          <p:cNvPr id="224258" name="Rectangle 2"/>
          <p:cNvSpPr>
            <a:spLocks noGrp="1" noChangeArrowheads="1"/>
          </p:cNvSpPr>
          <p:nvPr>
            <p:ph type="title"/>
          </p:nvPr>
        </p:nvSpPr>
        <p:spPr/>
        <p:txBody>
          <a:bodyPr/>
          <a:lstStyle/>
          <a:p>
            <a:pPr eaLnBrk="1" fontAlgn="auto" hangingPunct="1">
              <a:spcAft>
                <a:spcPts val="0"/>
              </a:spcAft>
              <a:defRPr/>
            </a:pPr>
            <a:r>
              <a:rPr lang="en-US"/>
              <a:t>Vision and Mission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mission"/>
          <p:cNvPicPr>
            <a:picLocks noChangeAspect="1" noChangeArrowheads="1"/>
          </p:cNvPicPr>
          <p:nvPr/>
        </p:nvPicPr>
        <p:blipFill>
          <a:blip r:embed="rId2" cstate="print">
            <a:lum bright="-20000" contrast="20000"/>
          </a:blip>
          <a:srcRect/>
          <a:stretch>
            <a:fillRect/>
          </a:stretch>
        </p:blipFill>
        <p:spPr bwMode="auto">
          <a:xfrm>
            <a:off x="76200" y="76200"/>
            <a:ext cx="8534400"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idx="1"/>
          </p:nvPr>
        </p:nvSpPr>
        <p:spPr>
          <a:xfrm>
            <a:off x="457200" y="1341438"/>
            <a:ext cx="8229600" cy="4525962"/>
          </a:xfrm>
        </p:spPr>
        <p:txBody>
          <a:bodyPr/>
          <a:lstStyle/>
          <a:p>
            <a:pPr eaLnBrk="1" hangingPunct="1">
              <a:lnSpc>
                <a:spcPct val="90000"/>
              </a:lnSpc>
            </a:pPr>
            <a:r>
              <a:rPr lang="en-US" sz="2800" smtClean="0"/>
              <a:t>(1)Customers</a:t>
            </a:r>
          </a:p>
          <a:p>
            <a:pPr eaLnBrk="1" hangingPunct="1">
              <a:lnSpc>
                <a:spcPct val="90000"/>
              </a:lnSpc>
            </a:pPr>
            <a:r>
              <a:rPr lang="en-US" sz="2800" smtClean="0"/>
              <a:t>(2)Products or services</a:t>
            </a:r>
          </a:p>
          <a:p>
            <a:pPr eaLnBrk="1" hangingPunct="1">
              <a:lnSpc>
                <a:spcPct val="90000"/>
              </a:lnSpc>
            </a:pPr>
            <a:r>
              <a:rPr lang="en-US" sz="2800" smtClean="0"/>
              <a:t>(3)Markets</a:t>
            </a:r>
          </a:p>
        </p:txBody>
      </p:sp>
      <p:sp>
        <p:nvSpPr>
          <p:cNvPr id="223234"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a:t>Componentes of mission statement</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idx="1"/>
          </p:nvPr>
        </p:nvSpPr>
        <p:spPr>
          <a:xfrm>
            <a:off x="457200" y="1676400"/>
            <a:ext cx="8229600" cy="4525963"/>
          </a:xfrm>
        </p:spPr>
        <p:txBody>
          <a:bodyPr/>
          <a:lstStyle/>
          <a:p>
            <a:pPr eaLnBrk="1" hangingPunct="1"/>
            <a:r>
              <a:rPr lang="en-US" smtClean="0"/>
              <a:t>Who are the organization’s customer?</a:t>
            </a:r>
          </a:p>
          <a:p>
            <a:pPr eaLnBrk="1" hangingPunct="1"/>
            <a:endParaRPr lang="en-US" smtClean="0"/>
          </a:p>
          <a:p>
            <a:pPr eaLnBrk="1" hangingPunct="1">
              <a:buFontTx/>
              <a:buNone/>
            </a:pPr>
            <a:r>
              <a:rPr lang="en-US" smtClean="0"/>
              <a:t>       For Amul   :      	Teenagers </a:t>
            </a:r>
          </a:p>
          <a:p>
            <a:pPr eaLnBrk="1" hangingPunct="1">
              <a:buFontTx/>
              <a:buNone/>
            </a:pPr>
            <a:r>
              <a:rPr lang="en-US" smtClean="0"/>
              <a:t>                              	 Children</a:t>
            </a:r>
          </a:p>
          <a:p>
            <a:pPr eaLnBrk="1" hangingPunct="1">
              <a:buFontTx/>
              <a:buNone/>
            </a:pPr>
            <a:r>
              <a:rPr lang="en-US" smtClean="0"/>
              <a:t>        For Parle-G  :	  All age group people</a:t>
            </a:r>
          </a:p>
          <a:p>
            <a:pPr eaLnBrk="1" hangingPunct="1"/>
            <a:endParaRPr lang="en-US" smtClean="0"/>
          </a:p>
        </p:txBody>
      </p:sp>
      <p:sp>
        <p:nvSpPr>
          <p:cNvPr id="224258" name="Rectangle 2"/>
          <p:cNvSpPr>
            <a:spLocks noGrp="1" noChangeArrowheads="1"/>
          </p:cNvSpPr>
          <p:nvPr>
            <p:ph type="title"/>
          </p:nvPr>
        </p:nvSpPr>
        <p:spPr>
          <a:xfrm>
            <a:off x="304800" y="838200"/>
            <a:ext cx="8534400" cy="758825"/>
          </a:xfrm>
        </p:spPr>
        <p:txBody>
          <a:bodyPr>
            <a:normAutofit fontScale="90000"/>
          </a:bodyPr>
          <a:lstStyle/>
          <a:p>
            <a:pPr eaLnBrk="1" fontAlgn="auto" hangingPunct="1">
              <a:spcAft>
                <a:spcPts val="0"/>
              </a:spcAft>
              <a:defRPr/>
            </a:pPr>
            <a:r>
              <a:rPr lang="en-US" sz="4000" dirty="0"/>
              <a:t>(1) Customers</a:t>
            </a:r>
            <a:br>
              <a:rPr lang="en-US" sz="4000" dirty="0"/>
            </a:br>
            <a:endParaRPr 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fontAlgn="auto" hangingPunct="1">
              <a:spcAft>
                <a:spcPts val="0"/>
              </a:spcAft>
              <a:defRPr/>
            </a:pPr>
            <a:r>
              <a:rPr lang="en-US" smtClean="0"/>
              <a:t>Types Of Plans</a:t>
            </a:r>
          </a:p>
        </p:txBody>
      </p:sp>
      <p:sp>
        <p:nvSpPr>
          <p:cNvPr id="15363" name="Rectangle 3"/>
          <p:cNvSpPr>
            <a:spLocks noGrp="1" noChangeArrowheads="1"/>
          </p:cNvSpPr>
          <p:nvPr>
            <p:ph type="body" idx="4294967295"/>
          </p:nvPr>
        </p:nvSpPr>
        <p:spPr>
          <a:xfrm>
            <a:off x="914400" y="1524000"/>
            <a:ext cx="8229600" cy="5029200"/>
          </a:xfrm>
        </p:spPr>
        <p:txBody>
          <a:bodyPr/>
          <a:lstStyle/>
          <a:p>
            <a:pPr eaLnBrk="1" hangingPunct="1"/>
            <a:r>
              <a:rPr lang="en-US" smtClean="0"/>
              <a:t>Mission or purposes</a:t>
            </a:r>
          </a:p>
          <a:p>
            <a:pPr eaLnBrk="1" hangingPunct="1">
              <a:buFont typeface="Wingdings 2" pitchFamily="18" charset="2"/>
              <a:buNone/>
            </a:pPr>
            <a:r>
              <a:rPr lang="en-US" smtClean="0"/>
              <a:t>	Mission or purposes identifies the basic purposes or function or tasks of an enterprise or agency or any part of it. </a:t>
            </a:r>
          </a:p>
          <a:p>
            <a:pPr eaLnBrk="1" hangingPunct="1"/>
            <a:r>
              <a:rPr lang="en-US" smtClean="0"/>
              <a:t>Goals or Objectives</a:t>
            </a:r>
          </a:p>
          <a:p>
            <a:pPr eaLnBrk="1" hangingPunct="1">
              <a:buFont typeface="Wingdings 2" pitchFamily="18" charset="2"/>
              <a:buNone/>
            </a:pPr>
            <a:r>
              <a:rPr lang="en-US" smtClean="0"/>
              <a:t>	Objectives or goals are the ends toward which activity is aimed.</a:t>
            </a:r>
          </a:p>
          <a:p>
            <a:pPr eaLnBrk="1" hangingPunct="1">
              <a:buFont typeface="Wingdings 2" pitchFamily="18" charset="2"/>
              <a:buNone/>
            </a:pPr>
            <a:r>
              <a:rPr lang="en-US" smtClean="0"/>
              <a:t>	They represent not only the end point of planning but also the end toward which organizing, staffing, leading and controlling are aimed.</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idx="1"/>
          </p:nvPr>
        </p:nvSpPr>
        <p:spPr/>
        <p:txBody>
          <a:bodyPr/>
          <a:lstStyle/>
          <a:p>
            <a:pPr eaLnBrk="1" hangingPunct="1"/>
            <a:r>
              <a:rPr lang="en-US" smtClean="0"/>
              <a:t>AMUL’S main products are </a:t>
            </a:r>
          </a:p>
          <a:p>
            <a:pPr eaLnBrk="1" hangingPunct="1"/>
            <a:r>
              <a:rPr lang="en-US" smtClean="0"/>
              <a:t>- Amul Milk            - Amul Pizza</a:t>
            </a:r>
          </a:p>
          <a:p>
            <a:pPr eaLnBrk="1" hangingPunct="1"/>
            <a:r>
              <a:rPr lang="en-US" smtClean="0"/>
              <a:t>- Amul Butter    </a:t>
            </a:r>
          </a:p>
          <a:p>
            <a:pPr eaLnBrk="1" hangingPunct="1"/>
            <a:r>
              <a:rPr lang="en-US" smtClean="0"/>
              <a:t>- Amul Cheese      - Amul Shrikhand</a:t>
            </a:r>
          </a:p>
          <a:p>
            <a:pPr eaLnBrk="1" hangingPunct="1"/>
            <a:r>
              <a:rPr lang="en-US" smtClean="0"/>
              <a:t>-Amul ice cream    - Amul Curd</a:t>
            </a:r>
          </a:p>
          <a:p>
            <a:pPr eaLnBrk="1" hangingPunct="1"/>
            <a:r>
              <a:rPr lang="en-US" smtClean="0"/>
              <a:t>- Amul chaas</a:t>
            </a:r>
          </a:p>
          <a:p>
            <a:pPr eaLnBrk="1" hangingPunct="1"/>
            <a:r>
              <a:rPr lang="en-US" smtClean="0"/>
              <a:t>-Amul koko</a:t>
            </a:r>
          </a:p>
        </p:txBody>
      </p:sp>
      <p:sp>
        <p:nvSpPr>
          <p:cNvPr id="225282" name="Rectangle 2"/>
          <p:cNvSpPr>
            <a:spLocks noGrp="1" noChangeArrowheads="1"/>
          </p:cNvSpPr>
          <p:nvPr>
            <p:ph type="title"/>
          </p:nvPr>
        </p:nvSpPr>
        <p:spPr>
          <a:xfrm>
            <a:off x="381000" y="762000"/>
            <a:ext cx="8534400" cy="758825"/>
          </a:xfrm>
        </p:spPr>
        <p:txBody>
          <a:bodyPr>
            <a:normAutofit fontScale="90000"/>
          </a:bodyPr>
          <a:lstStyle/>
          <a:p>
            <a:pPr eaLnBrk="1" fontAlgn="auto" hangingPunct="1">
              <a:spcAft>
                <a:spcPts val="0"/>
              </a:spcAft>
              <a:defRPr/>
            </a:pPr>
            <a:r>
              <a:rPr lang="en-US" sz="4000" dirty="0"/>
              <a:t>(2) Products or services</a:t>
            </a:r>
            <a:br>
              <a:rPr lang="en-US" sz="4000" dirty="0"/>
            </a:br>
            <a:endParaRPr lang="en-US" sz="4000" dirty="0"/>
          </a:p>
        </p:txBody>
      </p:sp>
      <p:pic>
        <p:nvPicPr>
          <p:cNvPr id="76804" name="Picture 4" descr="untitled"/>
          <p:cNvPicPr>
            <a:picLocks noChangeAspect="1" noChangeArrowheads="1"/>
          </p:cNvPicPr>
          <p:nvPr/>
        </p:nvPicPr>
        <p:blipFill>
          <a:blip r:embed="rId2" cstate="print"/>
          <a:srcRect/>
          <a:stretch>
            <a:fillRect/>
          </a:stretch>
        </p:blipFill>
        <p:spPr bwMode="auto">
          <a:xfrm>
            <a:off x="7315200" y="2590800"/>
            <a:ext cx="1447800" cy="1447800"/>
          </a:xfrm>
          <a:prstGeom prst="rect">
            <a:avLst/>
          </a:prstGeom>
          <a:noFill/>
          <a:ln w="9525">
            <a:noFill/>
            <a:miter lim="800000"/>
            <a:headEnd/>
            <a:tailEnd/>
          </a:ln>
        </p:spPr>
      </p:pic>
      <p:pic>
        <p:nvPicPr>
          <p:cNvPr id="76805" name="Picture 14" descr="2"/>
          <p:cNvPicPr>
            <a:picLocks noChangeAspect="1" noChangeArrowheads="1"/>
          </p:cNvPicPr>
          <p:nvPr/>
        </p:nvPicPr>
        <p:blipFill>
          <a:blip r:embed="rId3" cstate="print"/>
          <a:srcRect/>
          <a:stretch>
            <a:fillRect/>
          </a:stretch>
        </p:blipFill>
        <p:spPr bwMode="auto">
          <a:xfrm>
            <a:off x="5334000" y="4191000"/>
            <a:ext cx="1524000" cy="144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3"/>
          <p:cNvSpPr>
            <a:spLocks noGrp="1" noChangeArrowheads="1"/>
          </p:cNvSpPr>
          <p:nvPr>
            <p:ph idx="1"/>
          </p:nvPr>
        </p:nvSpPr>
        <p:spPr>
          <a:xfrm>
            <a:off x="457200" y="1646238"/>
            <a:ext cx="8229600" cy="4525962"/>
          </a:xfrm>
        </p:spPr>
        <p:txBody>
          <a:bodyPr/>
          <a:lstStyle/>
          <a:p>
            <a:pPr eaLnBrk="1" hangingPunct="1"/>
            <a:r>
              <a:rPr lang="en-IN" smtClean="0"/>
              <a:t>Where does </a:t>
            </a:r>
            <a:r>
              <a:rPr lang="en-US" smtClean="0"/>
              <a:t>organization</a:t>
            </a:r>
            <a:r>
              <a:rPr lang="en-IN" smtClean="0"/>
              <a:t> compete geographically?</a:t>
            </a:r>
          </a:p>
          <a:p>
            <a:pPr eaLnBrk="1" hangingPunct="1"/>
            <a:endParaRPr lang="en-IN" smtClean="0"/>
          </a:p>
          <a:p>
            <a:pPr eaLnBrk="1" hangingPunct="1"/>
            <a:r>
              <a:rPr lang="en-IN" smtClean="0"/>
              <a:t>E.G.---Amul emphasis is on whole india.</a:t>
            </a:r>
            <a:endParaRPr lang="en-US" smtClean="0"/>
          </a:p>
        </p:txBody>
      </p:sp>
      <p:sp>
        <p:nvSpPr>
          <p:cNvPr id="226306" name="Rectangle 2"/>
          <p:cNvSpPr>
            <a:spLocks noGrp="1" noChangeArrowheads="1"/>
          </p:cNvSpPr>
          <p:nvPr>
            <p:ph type="title"/>
          </p:nvPr>
        </p:nvSpPr>
        <p:spPr/>
        <p:txBody>
          <a:bodyPr/>
          <a:lstStyle/>
          <a:p>
            <a:pPr eaLnBrk="1" fontAlgn="auto" hangingPunct="1">
              <a:spcAft>
                <a:spcPts val="0"/>
              </a:spcAft>
              <a:defRPr/>
            </a:pPr>
            <a:r>
              <a:rPr lang="en-US"/>
              <a:t>(3)Markets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1600200"/>
            <a:ext cx="8229600" cy="3048000"/>
          </a:xfrm>
        </p:spPr>
        <p:txBody>
          <a:bodyPr>
            <a:normAutofit fontScale="90000"/>
          </a:bodyPr>
          <a:lstStyle/>
          <a:p>
            <a:pPr eaLnBrk="1" fontAlgn="auto" hangingPunct="1">
              <a:spcAft>
                <a:spcPts val="0"/>
              </a:spcAft>
              <a:defRPr/>
            </a:pPr>
            <a:r>
              <a:rPr lang="en-US" u="sng" dirty="0" smtClean="0"/>
              <a:t>STEP 3</a:t>
            </a:r>
            <a:r>
              <a:rPr lang="en-US" dirty="0"/>
              <a:t/>
            </a:r>
            <a:br>
              <a:rPr lang="en-US" dirty="0"/>
            </a:br>
            <a:r>
              <a:rPr lang="en-US" dirty="0"/>
              <a:t>ANALYZING  THE </a:t>
            </a:r>
            <a:r>
              <a:rPr lang="en-US" dirty="0" smtClean="0"/>
              <a:t>ENVIRONMENT</a:t>
            </a:r>
            <a:br>
              <a:rPr lang="en-US" dirty="0" smtClean="0"/>
            </a:br>
            <a:r>
              <a:rPr lang="en-US" sz="4000" dirty="0" smtClean="0">
                <a:solidFill>
                  <a:schemeClr val="tx2">
                    <a:lumMod val="75000"/>
                  </a:schemeClr>
                </a:solidFill>
              </a:rPr>
              <a:t>Assumptions about the environment in which the plan is to be carried out.</a:t>
            </a:r>
            <a:endParaRPr lang="en-US"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274638"/>
            <a:ext cx="8382000" cy="4830762"/>
          </a:xfrm>
        </p:spPr>
        <p:txBody>
          <a:bodyPr/>
          <a:lstStyle/>
          <a:p>
            <a:pPr eaLnBrk="1" fontAlgn="auto" hangingPunct="1">
              <a:spcAft>
                <a:spcPts val="0"/>
              </a:spcAft>
              <a:defRPr/>
            </a:pPr>
            <a:r>
              <a:rPr lang="en-US" u="sng" smtClean="0"/>
              <a:t>STEP 4</a:t>
            </a:r>
            <a:r>
              <a:rPr lang="en-US" smtClean="0"/>
              <a:t/>
            </a:r>
            <a:br>
              <a:rPr lang="en-US" smtClean="0"/>
            </a:br>
            <a:r>
              <a:rPr lang="en-US" smtClean="0"/>
              <a:t/>
            </a:r>
            <a:br>
              <a:rPr lang="en-US" smtClean="0"/>
            </a:br>
            <a:r>
              <a:rPr lang="en-US" smtClean="0"/>
              <a:t>Identifying </a:t>
            </a:r>
            <a:br>
              <a:rPr lang="en-US" smtClean="0"/>
            </a:br>
            <a:r>
              <a:rPr lang="en-US" smtClean="0"/>
              <a:t>strengths and weaknesses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idx="1"/>
          </p:nvPr>
        </p:nvSpPr>
        <p:spPr>
          <a:xfrm>
            <a:off x="228600" y="609600"/>
            <a:ext cx="8504238" cy="4572000"/>
          </a:xfrm>
        </p:spPr>
        <p:txBody>
          <a:bodyPr>
            <a:normAutofit fontScale="92500" lnSpcReduction="10000"/>
          </a:bodyPr>
          <a:lstStyle/>
          <a:p>
            <a:pPr marL="365760" indent="-256032" eaLnBrk="1" fontAlgn="auto" hangingPunct="1">
              <a:spcAft>
                <a:spcPts val="0"/>
              </a:spcAft>
              <a:buFont typeface="Wingdings 3"/>
              <a:buChar char=""/>
              <a:defRPr/>
            </a:pPr>
            <a:endParaRPr lang="en-US" sz="3200" u="sng" dirty="0" smtClean="0"/>
          </a:p>
          <a:p>
            <a:pPr marL="365760" indent="-256032" eaLnBrk="1" fontAlgn="auto" hangingPunct="1">
              <a:spcAft>
                <a:spcPts val="0"/>
              </a:spcAft>
              <a:buFont typeface="Wingdings 3"/>
              <a:buChar char=""/>
              <a:defRPr/>
            </a:pPr>
            <a:endParaRPr lang="en-US" sz="3200" u="sng" dirty="0" smtClean="0"/>
          </a:p>
          <a:p>
            <a:pPr marL="365760" indent="-256032" eaLnBrk="1" fontAlgn="auto" hangingPunct="1">
              <a:spcAft>
                <a:spcPts val="0"/>
              </a:spcAft>
              <a:buFont typeface="Wingdings 3"/>
              <a:buChar char=""/>
              <a:defRPr/>
            </a:pPr>
            <a:r>
              <a:rPr lang="en-US" sz="3200" u="sng" dirty="0" smtClean="0"/>
              <a:t>Strengths</a:t>
            </a:r>
          </a:p>
          <a:p>
            <a:pPr marL="365760" indent="-256032" eaLnBrk="1" fontAlgn="auto" hangingPunct="1">
              <a:spcAft>
                <a:spcPts val="0"/>
              </a:spcAft>
              <a:buFontTx/>
              <a:buNone/>
              <a:defRPr/>
            </a:pPr>
            <a:r>
              <a:rPr lang="en-US" sz="3200" dirty="0" smtClean="0"/>
              <a:t>  Any activity the organization does well or any unique resources that it has.</a:t>
            </a:r>
          </a:p>
          <a:p>
            <a:pPr marL="365760" indent="-256032" eaLnBrk="1" fontAlgn="auto" hangingPunct="1">
              <a:spcAft>
                <a:spcPts val="0"/>
              </a:spcAft>
              <a:buFont typeface="Wingdings 3"/>
              <a:buChar char=""/>
              <a:defRPr/>
            </a:pPr>
            <a:endParaRPr lang="en-US" sz="3200" u="sng" dirty="0" smtClean="0"/>
          </a:p>
          <a:p>
            <a:pPr marL="365760" indent="-256032" eaLnBrk="1" fontAlgn="auto" hangingPunct="1">
              <a:spcAft>
                <a:spcPts val="0"/>
              </a:spcAft>
              <a:buFont typeface="Wingdings 3"/>
              <a:buChar char=""/>
              <a:defRPr/>
            </a:pPr>
            <a:r>
              <a:rPr lang="en-US" sz="3200" u="sng" dirty="0" smtClean="0"/>
              <a:t>Weaknesses</a:t>
            </a:r>
          </a:p>
          <a:p>
            <a:pPr marL="365760" indent="-256032" eaLnBrk="1" fontAlgn="auto" hangingPunct="1">
              <a:spcAft>
                <a:spcPts val="0"/>
              </a:spcAft>
              <a:buFontTx/>
              <a:buNone/>
              <a:defRPr/>
            </a:pPr>
            <a:r>
              <a:rPr lang="en-US" sz="3200" dirty="0" smtClean="0"/>
              <a:t>  Activity the organization does not well or any resources that needs but does not posses.</a:t>
            </a:r>
          </a:p>
          <a:p>
            <a:pPr marL="365760" indent="-256032" eaLnBrk="1" fontAlgn="auto" hangingPunct="1">
              <a:spcAft>
                <a:spcPts val="0"/>
              </a:spcAft>
              <a:buFont typeface="Wingdings 2" pitchFamily="18" charset="2"/>
              <a:buNone/>
              <a:defRPr/>
            </a:pPr>
            <a:endParaRPr lang="en-US" sz="3200" dirty="0" smtClean="0"/>
          </a:p>
          <a:p>
            <a:pPr marL="365760" indent="-256032" eaLnBrk="1" fontAlgn="auto" hangingPunct="1">
              <a:spcAft>
                <a:spcPts val="0"/>
              </a:spcAft>
              <a:buFont typeface="Wingdings 3"/>
              <a:buChar char=""/>
              <a:defRPr/>
            </a:pPr>
            <a:endParaRPr lang="en-US" dirty="0" smtClean="0"/>
          </a:p>
          <a:p>
            <a:pPr marL="365760" indent="-256032" eaLnBrk="1" fontAlgn="auto" hangingPunct="1">
              <a:spcAft>
                <a:spcPts val="0"/>
              </a:spcAft>
              <a:buFont typeface="Wingdings 3"/>
              <a:buChar char=""/>
              <a:defRPr/>
            </a:pPr>
            <a:endParaRPr lang="en-US" dirty="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304800" y="655638"/>
            <a:ext cx="8458200" cy="4602162"/>
          </a:xfrm>
        </p:spPr>
        <p:txBody>
          <a:bodyPr/>
          <a:lstStyle/>
          <a:p>
            <a:pPr eaLnBrk="1" fontAlgn="auto" hangingPunct="1">
              <a:spcAft>
                <a:spcPts val="0"/>
              </a:spcAft>
              <a:defRPr/>
            </a:pPr>
            <a:r>
              <a:rPr lang="en-US" u="sng" smtClean="0"/>
              <a:t>STEP 5</a:t>
            </a:r>
            <a:r>
              <a:rPr lang="en-US" smtClean="0"/>
              <a:t/>
            </a:r>
            <a:br>
              <a:rPr lang="en-US" smtClean="0"/>
            </a:br>
            <a:r>
              <a:rPr lang="en-US" smtClean="0"/>
              <a:t>IDENTIFYING </a:t>
            </a:r>
            <a:br>
              <a:rPr lang="en-US" smtClean="0"/>
            </a:br>
            <a:r>
              <a:rPr lang="en-US" smtClean="0"/>
              <a:t>OPPORTUNITIES AND THREATS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idx="1"/>
          </p:nvPr>
        </p:nvSpPr>
        <p:spPr/>
        <p:txBody>
          <a:bodyPr/>
          <a:lstStyle/>
          <a:p>
            <a:pPr eaLnBrk="1" hangingPunct="1"/>
            <a:r>
              <a:rPr lang="en-US" sz="3200" smtClean="0"/>
              <a:t>OPPORTUNITIES:-positive trends in external environmental factors</a:t>
            </a:r>
          </a:p>
          <a:p>
            <a:pPr eaLnBrk="1" hangingPunct="1"/>
            <a:endParaRPr lang="en-US" sz="3200" smtClean="0"/>
          </a:p>
          <a:p>
            <a:pPr eaLnBrk="1" hangingPunct="1"/>
            <a:r>
              <a:rPr lang="en-US" sz="3200" smtClean="0"/>
              <a:t>THREATS:-    Negative trends in external environmental factors</a:t>
            </a:r>
          </a:p>
          <a:p>
            <a:pPr eaLnBrk="1" hangingPunct="1"/>
            <a:endParaRPr lang="en-US" sz="3200" smtClean="0"/>
          </a:p>
        </p:txBody>
      </p:sp>
      <p:sp>
        <p:nvSpPr>
          <p:cNvPr id="82947" name="Rectangle 3"/>
          <p:cNvSpPr>
            <a:spLocks noGrp="1" noChangeArrowheads="1"/>
          </p:cNvSpPr>
          <p:nvPr>
            <p:ph type="body" sz="half" idx="4294967295"/>
          </p:nvPr>
        </p:nvSpPr>
        <p:spPr>
          <a:xfrm>
            <a:off x="5105400" y="1371600"/>
            <a:ext cx="4038600" cy="4681538"/>
          </a:xfrm>
        </p:spPr>
        <p:txBody>
          <a:bodyPr/>
          <a:lstStyle/>
          <a:p>
            <a:pPr eaLnBrk="1" hangingPunct="1">
              <a:buFontTx/>
              <a:buNone/>
            </a:pPr>
            <a:r>
              <a:rPr lang="en-US" smtClean="0"/>
              <a:t>`.</a:t>
            </a:r>
          </a:p>
          <a:p>
            <a:pPr eaLnBrk="1" hangingPunct="1"/>
            <a:endParaRPr lang="en-US"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ctrTitle" idx="4294967295"/>
          </p:nvPr>
        </p:nvSpPr>
        <p:spPr>
          <a:xfrm>
            <a:off x="0" y="228600"/>
            <a:ext cx="7772400" cy="990600"/>
          </a:xfrm>
        </p:spPr>
        <p:txBody>
          <a:bodyPr>
            <a:normAutofit fontScale="90000"/>
          </a:bodyPr>
          <a:lstStyle/>
          <a:p>
            <a:pPr eaLnBrk="1" fontAlgn="auto" hangingPunct="1">
              <a:spcAft>
                <a:spcPts val="0"/>
              </a:spcAft>
              <a:defRPr/>
            </a:pPr>
            <a:r>
              <a:rPr lang="en-US" sz="6000" smtClean="0"/>
              <a:t>STEP 6</a:t>
            </a:r>
            <a:endParaRPr lang="en-IN" sz="6000" smtClean="0"/>
          </a:p>
        </p:txBody>
      </p:sp>
      <p:sp>
        <p:nvSpPr>
          <p:cNvPr id="83971" name="Subtitle 2"/>
          <p:cNvSpPr>
            <a:spLocks noGrp="1"/>
          </p:cNvSpPr>
          <p:nvPr>
            <p:ph type="subTitle" idx="4294967295"/>
          </p:nvPr>
        </p:nvSpPr>
        <p:spPr>
          <a:xfrm>
            <a:off x="0" y="1676400"/>
            <a:ext cx="9144000" cy="4897438"/>
          </a:xfrm>
        </p:spPr>
        <p:txBody>
          <a:bodyPr/>
          <a:lstStyle/>
          <a:p>
            <a:pPr marL="0" indent="0" algn="ctr" eaLnBrk="1" hangingPunct="1">
              <a:buFontTx/>
              <a:buNone/>
            </a:pPr>
            <a:r>
              <a:rPr lang="en-US" b="1" dirty="0" smtClean="0"/>
              <a:t>FORMULATING STRATEGIES</a:t>
            </a:r>
          </a:p>
          <a:p>
            <a:pPr marL="0" indent="0" algn="just" eaLnBrk="1" hangingPunct="1"/>
            <a:r>
              <a:rPr lang="en-US" b="1" dirty="0" smtClean="0"/>
              <a:t>  Established at corporate, business and functional                       level</a:t>
            </a:r>
          </a:p>
          <a:p>
            <a:pPr marL="0" indent="0" algn="just" eaLnBrk="1" hangingPunct="1"/>
            <a:r>
              <a:rPr lang="en-US" b="1" dirty="0" smtClean="0"/>
              <a:t>  Strategy formulation for competitive advantage</a:t>
            </a:r>
          </a:p>
          <a:p>
            <a:pPr marL="0" indent="0" algn="just" eaLnBrk="1" hangingPunct="1"/>
            <a:r>
              <a:rPr lang="en-IN" b="1" dirty="0" smtClean="0"/>
              <a:t>  Diversify, International Expansion, Joint Ventures,  liquidation</a:t>
            </a:r>
          </a:p>
        </p:txBody>
      </p:sp>
      <p:pic>
        <p:nvPicPr>
          <p:cNvPr id="83972" name="Picture 4" descr="01voda4 (1)"/>
          <p:cNvPicPr>
            <a:picLocks noChangeAspect="1" noChangeArrowheads="1"/>
          </p:cNvPicPr>
          <p:nvPr/>
        </p:nvPicPr>
        <p:blipFill>
          <a:blip r:embed="rId2" cstate="print"/>
          <a:srcRect/>
          <a:stretch>
            <a:fillRect/>
          </a:stretch>
        </p:blipFill>
        <p:spPr bwMode="auto">
          <a:xfrm>
            <a:off x="0" y="5181600"/>
            <a:ext cx="2819400" cy="1676400"/>
          </a:xfrm>
          <a:prstGeom prst="rect">
            <a:avLst/>
          </a:prstGeom>
          <a:noFill/>
          <a:ln w="9525">
            <a:noFill/>
            <a:miter lim="800000"/>
            <a:headEnd/>
            <a:tailEnd/>
          </a:ln>
        </p:spPr>
      </p:pic>
      <p:pic>
        <p:nvPicPr>
          <p:cNvPr id="83973" name="Picture 5" descr="vodafone-zoo-zoo-wallpaper-01"/>
          <p:cNvPicPr>
            <a:picLocks noChangeAspect="1" noChangeArrowheads="1"/>
          </p:cNvPicPr>
          <p:nvPr/>
        </p:nvPicPr>
        <p:blipFill>
          <a:blip r:embed="rId3" cstate="print"/>
          <a:srcRect/>
          <a:stretch>
            <a:fillRect/>
          </a:stretch>
        </p:blipFill>
        <p:spPr bwMode="auto">
          <a:xfrm>
            <a:off x="5791200" y="5181600"/>
            <a:ext cx="3352800"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idx="4294967295"/>
          </p:nvPr>
        </p:nvSpPr>
        <p:spPr>
          <a:xfrm>
            <a:off x="0" y="304800"/>
            <a:ext cx="8229600" cy="1143000"/>
          </a:xfrm>
        </p:spPr>
        <p:txBody>
          <a:bodyPr/>
          <a:lstStyle/>
          <a:p>
            <a:pPr eaLnBrk="1" fontAlgn="auto" hangingPunct="1">
              <a:spcAft>
                <a:spcPts val="0"/>
              </a:spcAft>
              <a:defRPr/>
            </a:pPr>
            <a:r>
              <a:rPr lang="en-US" sz="5400" smtClean="0"/>
              <a:t>STEP 7</a:t>
            </a:r>
            <a:endParaRPr lang="en-IN" sz="5400" smtClean="0"/>
          </a:p>
        </p:txBody>
      </p:sp>
      <p:sp>
        <p:nvSpPr>
          <p:cNvPr id="84995" name="Content Placeholder 2"/>
          <p:cNvSpPr>
            <a:spLocks noGrp="1"/>
          </p:cNvSpPr>
          <p:nvPr>
            <p:ph idx="4294967295"/>
          </p:nvPr>
        </p:nvSpPr>
        <p:spPr>
          <a:xfrm>
            <a:off x="914400" y="1752600"/>
            <a:ext cx="8229600" cy="4525963"/>
          </a:xfrm>
        </p:spPr>
        <p:txBody>
          <a:bodyPr/>
          <a:lstStyle/>
          <a:p>
            <a:pPr eaLnBrk="1" hangingPunct="1">
              <a:buFontTx/>
              <a:buNone/>
            </a:pPr>
            <a:r>
              <a:rPr lang="en-US" sz="2800" smtClean="0"/>
              <a:t>		</a:t>
            </a:r>
            <a:r>
              <a:rPr lang="en-US" sz="2800" b="1" smtClean="0"/>
              <a:t>IMPLEMENTING STRATEGIES</a:t>
            </a:r>
          </a:p>
          <a:p>
            <a:pPr eaLnBrk="1" hangingPunct="1">
              <a:buFontTx/>
              <a:buNone/>
            </a:pPr>
            <a:endParaRPr lang="en-US" sz="2800" b="1" smtClean="0"/>
          </a:p>
          <a:p>
            <a:pPr eaLnBrk="1" hangingPunct="1"/>
            <a:r>
              <a:rPr lang="en-US" sz="2800" b="1" smtClean="0"/>
              <a:t>Top managers should act as leaders</a:t>
            </a:r>
          </a:p>
          <a:p>
            <a:pPr eaLnBrk="1" hangingPunct="1"/>
            <a:r>
              <a:rPr lang="en-US" sz="2800" b="1" smtClean="0"/>
              <a:t>For better implementation managers should seek advise</a:t>
            </a:r>
          </a:p>
          <a:p>
            <a:pPr eaLnBrk="1" hangingPunct="1"/>
            <a:r>
              <a:rPr lang="en-US" sz="2800" b="1" smtClean="0"/>
              <a:t>Motivation to the workforce</a:t>
            </a:r>
            <a:endParaRPr lang="en-IN" sz="2800" b="1" smtClean="0"/>
          </a:p>
        </p:txBody>
      </p:sp>
      <p:pic>
        <p:nvPicPr>
          <p:cNvPr id="84996" name="Picture 4" descr="zoozoo-wallpaper-767997"/>
          <p:cNvPicPr>
            <a:picLocks noChangeAspect="1" noChangeArrowheads="1"/>
          </p:cNvPicPr>
          <p:nvPr/>
        </p:nvPicPr>
        <p:blipFill>
          <a:blip r:embed="rId2" cstate="print"/>
          <a:srcRect/>
          <a:stretch>
            <a:fillRect/>
          </a:stretch>
        </p:blipFill>
        <p:spPr bwMode="auto">
          <a:xfrm>
            <a:off x="6096000" y="4572000"/>
            <a:ext cx="30480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idx="4294967295"/>
          </p:nvPr>
        </p:nvSpPr>
        <p:spPr>
          <a:xfrm>
            <a:off x="0" y="304800"/>
            <a:ext cx="8229600" cy="1143000"/>
          </a:xfrm>
        </p:spPr>
        <p:txBody>
          <a:bodyPr/>
          <a:lstStyle/>
          <a:p>
            <a:pPr eaLnBrk="1" fontAlgn="auto" hangingPunct="1">
              <a:spcAft>
                <a:spcPts val="0"/>
              </a:spcAft>
              <a:defRPr/>
            </a:pPr>
            <a:r>
              <a:rPr lang="en-US" sz="5400" smtClean="0"/>
              <a:t>STEP 8</a:t>
            </a:r>
            <a:endParaRPr lang="en-IN" sz="5400" smtClean="0"/>
          </a:p>
        </p:txBody>
      </p:sp>
      <p:sp>
        <p:nvSpPr>
          <p:cNvPr id="86019" name="Content Placeholder 2"/>
          <p:cNvSpPr>
            <a:spLocks noGrp="1"/>
          </p:cNvSpPr>
          <p:nvPr>
            <p:ph idx="4294967295"/>
          </p:nvPr>
        </p:nvSpPr>
        <p:spPr>
          <a:xfrm>
            <a:off x="914400" y="1828800"/>
            <a:ext cx="8229600" cy="4525963"/>
          </a:xfrm>
        </p:spPr>
        <p:txBody>
          <a:bodyPr/>
          <a:lstStyle/>
          <a:p>
            <a:pPr eaLnBrk="1" hangingPunct="1">
              <a:buFontTx/>
              <a:buNone/>
            </a:pPr>
            <a:r>
              <a:rPr lang="en-US" sz="2800" smtClean="0"/>
              <a:t>		</a:t>
            </a:r>
            <a:r>
              <a:rPr lang="en-US" sz="2800" b="1" smtClean="0"/>
              <a:t>EVALUATING THE RESULTS </a:t>
            </a:r>
          </a:p>
          <a:p>
            <a:pPr eaLnBrk="1" hangingPunct="1">
              <a:buFontTx/>
              <a:buNone/>
            </a:pPr>
            <a:endParaRPr lang="en-US" sz="2800" b="1" smtClean="0"/>
          </a:p>
          <a:p>
            <a:pPr eaLnBrk="1" hangingPunct="1"/>
            <a:r>
              <a:rPr lang="en-US" sz="2800" b="1" smtClean="0"/>
              <a:t>Assessing the results of the current strategy with the previous ones</a:t>
            </a:r>
          </a:p>
          <a:p>
            <a:pPr eaLnBrk="1" hangingPunct="1"/>
            <a:r>
              <a:rPr lang="en-US" sz="2800" b="1" smtClean="0"/>
              <a:t>Adjustments should be made if necessary.</a:t>
            </a:r>
            <a:endParaRPr lang="en-IN" sz="2800" b="1" smtClean="0"/>
          </a:p>
        </p:txBody>
      </p:sp>
      <p:pic>
        <p:nvPicPr>
          <p:cNvPr id="86020" name="Picture 4" descr="01voda2"/>
          <p:cNvPicPr>
            <a:picLocks noChangeAspect="1" noChangeArrowheads="1"/>
          </p:cNvPicPr>
          <p:nvPr/>
        </p:nvPicPr>
        <p:blipFill>
          <a:blip r:embed="rId2" cstate="print"/>
          <a:srcRect/>
          <a:stretch>
            <a:fillRect/>
          </a:stretch>
        </p:blipFill>
        <p:spPr bwMode="auto">
          <a:xfrm>
            <a:off x="0" y="4495800"/>
            <a:ext cx="3279775" cy="2362200"/>
          </a:xfrm>
          <a:prstGeom prst="rect">
            <a:avLst/>
          </a:prstGeom>
          <a:noFill/>
          <a:ln w="9525">
            <a:noFill/>
            <a:miter lim="800000"/>
            <a:headEnd/>
            <a:tailEnd/>
          </a:ln>
        </p:spPr>
      </p:pic>
      <p:pic>
        <p:nvPicPr>
          <p:cNvPr id="86021" name="Picture 5" descr="vodafonezoozoo"/>
          <p:cNvPicPr>
            <a:picLocks noChangeAspect="1" noChangeArrowheads="1"/>
          </p:cNvPicPr>
          <p:nvPr/>
        </p:nvPicPr>
        <p:blipFill>
          <a:blip r:embed="rId3" cstate="print"/>
          <a:srcRect/>
          <a:stretch>
            <a:fillRect/>
          </a:stretch>
        </p:blipFill>
        <p:spPr bwMode="auto">
          <a:xfrm>
            <a:off x="6096000" y="4733925"/>
            <a:ext cx="3048000"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3"/>
          <p:cNvSpPr>
            <a:spLocks noGrp="1"/>
          </p:cNvSpPr>
          <p:nvPr>
            <p:ph idx="1"/>
          </p:nvPr>
        </p:nvSpPr>
        <p:spPr/>
        <p:txBody>
          <a:bodyPr/>
          <a:lstStyle/>
          <a:p>
            <a:pPr algn="just" eaLnBrk="1" hangingPunct="1"/>
            <a:r>
              <a:rPr lang="en-US" smtClean="0"/>
              <a:t>Hierarchy of organization plans: Organizations are managed according to two plans.</a:t>
            </a:r>
          </a:p>
          <a:p>
            <a:pPr algn="just" eaLnBrk="1" hangingPunct="1">
              <a:buFontTx/>
              <a:buNone/>
            </a:pPr>
            <a:r>
              <a:rPr lang="en-US" smtClean="0"/>
              <a:t>   </a:t>
            </a:r>
            <a:r>
              <a:rPr lang="en-US" b="1" smtClean="0">
                <a:solidFill>
                  <a:schemeClr val="hlink"/>
                </a:solidFill>
              </a:rPr>
              <a:t>1)</a:t>
            </a:r>
            <a:r>
              <a:rPr lang="en-US" smtClean="0"/>
              <a:t> </a:t>
            </a:r>
            <a:r>
              <a:rPr lang="en-US" b="1" smtClean="0">
                <a:solidFill>
                  <a:schemeClr val="hlink"/>
                </a:solidFill>
              </a:rPr>
              <a:t>Strategic plans:</a:t>
            </a:r>
            <a:r>
              <a:rPr lang="en-US" smtClean="0"/>
              <a:t> 	Plans designed to meet an organization’s broad goals.</a:t>
            </a:r>
          </a:p>
          <a:p>
            <a:pPr algn="just" eaLnBrk="1" hangingPunct="1">
              <a:buFontTx/>
              <a:buNone/>
            </a:pPr>
            <a:endParaRPr lang="en-US" smtClean="0"/>
          </a:p>
          <a:p>
            <a:pPr algn="just" eaLnBrk="1" hangingPunct="1">
              <a:buFontTx/>
              <a:buNone/>
            </a:pPr>
            <a:r>
              <a:rPr lang="en-US" smtClean="0"/>
              <a:t>   </a:t>
            </a:r>
            <a:r>
              <a:rPr lang="en-US" b="1" smtClean="0">
                <a:solidFill>
                  <a:schemeClr val="hlink"/>
                </a:solidFill>
              </a:rPr>
              <a:t>2) Operational plans:</a:t>
            </a:r>
            <a:r>
              <a:rPr lang="en-US" smtClean="0"/>
              <a:t> Plans that contain details for carrying out, or implementing, those strategic plans in day to day activity</a:t>
            </a:r>
          </a:p>
          <a:p>
            <a:pPr eaLnBrk="1" hangingPunct="1"/>
            <a:endParaRPr lang="en-US" smtClean="0"/>
          </a:p>
        </p:txBody>
      </p:sp>
      <p:sp>
        <p:nvSpPr>
          <p:cNvPr id="3" name="Title 2"/>
          <p:cNvSpPr>
            <a:spLocks noGrp="1"/>
          </p:cNvSpPr>
          <p:nvPr>
            <p:ph type="title"/>
          </p:nvPr>
        </p:nvSpPr>
        <p:spPr/>
        <p:txBody>
          <a:bodyPr/>
          <a:lstStyle/>
          <a:p>
            <a:pPr eaLnBrk="1" fontAlgn="auto" hangingPunct="1">
              <a:spcAft>
                <a:spcPts val="0"/>
              </a:spcAft>
              <a:defRPr/>
            </a:pPr>
            <a:r>
              <a:rPr lang="en-US" dirty="0" smtClean="0"/>
              <a:t>Types of Plan</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2"/>
          <p:cNvSpPr>
            <a:spLocks noGrp="1"/>
          </p:cNvSpPr>
          <p:nvPr>
            <p:ph idx="1"/>
          </p:nvPr>
        </p:nvSpPr>
        <p:spPr>
          <a:xfrm>
            <a:off x="457200" y="1752600"/>
            <a:ext cx="8229600" cy="4525963"/>
          </a:xfrm>
        </p:spPr>
        <p:txBody>
          <a:bodyPr/>
          <a:lstStyle/>
          <a:p>
            <a:pPr eaLnBrk="1" hangingPunct="1"/>
            <a:r>
              <a:rPr lang="en-US" smtClean="0"/>
              <a:t>Tows matrix has been introduced for analyzing the competitive situation of the company or even of a nation that leads to the development of four distinct sets of strategic alternatives.</a:t>
            </a:r>
          </a:p>
          <a:p>
            <a:pPr eaLnBrk="1" hangingPunct="1"/>
            <a:r>
              <a:rPr lang="en-US" smtClean="0"/>
              <a:t>The Tows matrix is a conceptual framework for a systematic analysis that facilitates matching of the external threats and opportunities with the internal weaknesses and strengths of the organization.</a:t>
            </a:r>
          </a:p>
        </p:txBody>
      </p:sp>
      <p:sp>
        <p:nvSpPr>
          <p:cNvPr id="2" name="Title 1"/>
          <p:cNvSpPr>
            <a:spLocks noGrp="1"/>
          </p:cNvSpPr>
          <p:nvPr>
            <p:ph type="title"/>
          </p:nvPr>
        </p:nvSpPr>
        <p:spPr>
          <a:xfrm>
            <a:off x="304800" y="685800"/>
            <a:ext cx="8534400" cy="758825"/>
          </a:xfrm>
        </p:spPr>
        <p:txBody>
          <a:bodyPr>
            <a:normAutofit fontScale="90000"/>
          </a:bodyPr>
          <a:lstStyle/>
          <a:p>
            <a:pPr eaLnBrk="1" fontAlgn="auto" hangingPunct="1">
              <a:spcAft>
                <a:spcPts val="0"/>
              </a:spcAft>
              <a:defRPr/>
            </a:pPr>
            <a:r>
              <a:rPr lang="en-US" dirty="0" smtClean="0">
                <a:solidFill>
                  <a:schemeClr val="tx2">
                    <a:lumMod val="75000"/>
                  </a:schemeClr>
                </a:solidFill>
              </a:rPr>
              <a:t>Tows Matrix</a:t>
            </a:r>
            <a:r>
              <a:rPr lang="en-US" dirty="0" smtClean="0"/>
              <a:t/>
            </a:r>
            <a:br>
              <a:rPr lang="en-US" dirty="0" smtClean="0"/>
            </a:br>
            <a:r>
              <a:rPr lang="en-US" dirty="0" smtClean="0"/>
              <a:t>A Modern Tool For Analysis Of The Situation</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2"/>
          <p:cNvSpPr>
            <a:spLocks noGrp="1"/>
          </p:cNvSpPr>
          <p:nvPr>
            <p:ph idx="1"/>
          </p:nvPr>
        </p:nvSpPr>
        <p:spPr/>
        <p:txBody>
          <a:bodyPr/>
          <a:lstStyle/>
          <a:p>
            <a:pPr algn="just" eaLnBrk="1" hangingPunct="1"/>
            <a:r>
              <a:rPr lang="en-US" smtClean="0"/>
              <a:t>The strategies are based on the analysis of the external environment (threat and opportunities) and the internal environment (weaknesses and strength).</a:t>
            </a:r>
          </a:p>
          <a:p>
            <a:pPr algn="just" eaLnBrk="1" hangingPunct="1">
              <a:buFont typeface="Wingdings 2" pitchFamily="18" charset="2"/>
              <a:buNone/>
            </a:pPr>
            <a:r>
              <a:rPr lang="en-US" smtClean="0"/>
              <a:t>	1. WT strategy</a:t>
            </a:r>
          </a:p>
          <a:p>
            <a:pPr algn="just" eaLnBrk="1" hangingPunct="1">
              <a:buFont typeface="Wingdings 2" pitchFamily="18" charset="2"/>
              <a:buNone/>
            </a:pPr>
            <a:r>
              <a:rPr lang="en-US" smtClean="0"/>
              <a:t>	2. WO strategy</a:t>
            </a:r>
          </a:p>
          <a:p>
            <a:pPr algn="just" eaLnBrk="1" hangingPunct="1">
              <a:buFont typeface="Wingdings 2" pitchFamily="18" charset="2"/>
              <a:buNone/>
            </a:pPr>
            <a:r>
              <a:rPr lang="en-US" smtClean="0"/>
              <a:t>	3. ST strategy		</a:t>
            </a:r>
          </a:p>
          <a:p>
            <a:pPr algn="just" eaLnBrk="1" hangingPunct="1">
              <a:buFont typeface="Wingdings 2" pitchFamily="18" charset="2"/>
              <a:buNone/>
            </a:pPr>
            <a:r>
              <a:rPr lang="en-US" smtClean="0"/>
              <a:t>	4. SO strategy</a:t>
            </a:r>
          </a:p>
        </p:txBody>
      </p:sp>
      <p:sp>
        <p:nvSpPr>
          <p:cNvPr id="2" name="Title 1"/>
          <p:cNvSpPr>
            <a:spLocks noGrp="1"/>
          </p:cNvSpPr>
          <p:nvPr>
            <p:ph type="title"/>
          </p:nvPr>
        </p:nvSpPr>
        <p:spPr/>
        <p:txBody>
          <a:bodyPr/>
          <a:lstStyle/>
          <a:p>
            <a:pPr eaLnBrk="1" fontAlgn="auto" hangingPunct="1">
              <a:spcAft>
                <a:spcPts val="0"/>
              </a:spcAft>
              <a:defRPr/>
            </a:pPr>
            <a:r>
              <a:rPr lang="en-US" dirty="0" smtClean="0"/>
              <a:t>Four Alternative Strategies</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31E0BC1D-E493-43B8-BAB2-5573907C0179}" type="slidenum">
              <a:rPr lang="en-US" smtClean="0"/>
              <a:pPr/>
              <a:t>62</a:t>
            </a:fld>
            <a:endParaRPr lang="en-US" smtClean="0"/>
          </a:p>
        </p:txBody>
      </p:sp>
      <p:sp>
        <p:nvSpPr>
          <p:cNvPr id="1028" name="Rectangle 2"/>
          <p:cNvSpPr>
            <a:spLocks noGrp="1" noChangeArrowheads="1"/>
          </p:cNvSpPr>
          <p:nvPr>
            <p:ph type="title"/>
          </p:nvPr>
        </p:nvSpPr>
        <p:spPr>
          <a:xfrm>
            <a:off x="457200" y="188913"/>
            <a:ext cx="8229600" cy="1008062"/>
          </a:xfrm>
        </p:spPr>
        <p:txBody>
          <a:bodyPr>
            <a:normAutofit fontScale="90000"/>
          </a:bodyPr>
          <a:lstStyle/>
          <a:p>
            <a:pPr eaLnBrk="1" fontAlgn="auto" hangingPunct="1">
              <a:spcAft>
                <a:spcPts val="0"/>
              </a:spcAft>
              <a:defRPr/>
            </a:pPr>
            <a:r>
              <a:rPr lang="en-US" smtClean="0"/>
              <a:t> </a:t>
            </a:r>
            <a:r>
              <a:rPr lang="en-US" sz="3200" smtClean="0"/>
              <a:t>SWOT analysis of strengths, weaknesses, opportunities,and threats.</a:t>
            </a:r>
          </a:p>
        </p:txBody>
      </p:sp>
      <p:graphicFrame>
        <p:nvGraphicFramePr>
          <p:cNvPr id="1026" name="Object 3"/>
          <p:cNvGraphicFramePr>
            <a:graphicFrameLocks noChangeAspect="1"/>
          </p:cNvGraphicFramePr>
          <p:nvPr/>
        </p:nvGraphicFramePr>
        <p:xfrm>
          <a:off x="323850" y="1341438"/>
          <a:ext cx="8569325" cy="5183187"/>
        </p:xfrm>
        <a:graphic>
          <a:graphicData uri="http://schemas.openxmlformats.org/presentationml/2006/ole">
            <p:oleObj spid="_x0000_s1026" name="Photo Editor Photo" r:id="rId4" imgW="11904762" imgH="7602011" progId="">
              <p:embed/>
            </p:oleObj>
          </a:graphicData>
        </a:graphic>
      </p:graphicFrame>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79D55AA2-B17A-4EB9-B850-925319E32B35}" type="slidenum">
              <a:rPr lang="en-US" smtClean="0"/>
              <a:pPr/>
              <a:t>63</a:t>
            </a:fld>
            <a:endParaRPr lang="en-US" smtClean="0"/>
          </a:p>
        </p:txBody>
      </p:sp>
      <p:sp>
        <p:nvSpPr>
          <p:cNvPr id="95235" name="Rectangle 2"/>
          <p:cNvSpPr>
            <a:spLocks noGrp="1" noChangeArrowheads="1"/>
          </p:cNvSpPr>
          <p:nvPr>
            <p:ph type="title"/>
          </p:nvPr>
        </p:nvSpPr>
        <p:spPr>
          <a:xfrm>
            <a:off x="827088" y="188913"/>
            <a:ext cx="7513637" cy="503237"/>
          </a:xfrm>
        </p:spPr>
        <p:txBody>
          <a:bodyPr lIns="92075" tIns="46038" rIns="92075" bIns="46038">
            <a:normAutofit fontScale="90000"/>
          </a:bodyPr>
          <a:lstStyle/>
          <a:p>
            <a:pPr eaLnBrk="1" fontAlgn="auto" hangingPunct="1">
              <a:spcAft>
                <a:spcPts val="0"/>
              </a:spcAft>
              <a:defRPr/>
            </a:pPr>
            <a:r>
              <a:rPr lang="en-US" sz="3600" smtClean="0">
                <a:latin typeface="Trebuchet MS" pitchFamily="34" charset="0"/>
              </a:rPr>
              <a:t>TOWS Matrix</a:t>
            </a:r>
          </a:p>
        </p:txBody>
      </p:sp>
      <p:pic>
        <p:nvPicPr>
          <p:cNvPr id="89092" name="Picture 3"/>
          <p:cNvPicPr>
            <a:picLocks noChangeArrowheads="1"/>
          </p:cNvPicPr>
          <p:nvPr/>
        </p:nvPicPr>
        <p:blipFill>
          <a:blip r:embed="rId3" cstate="print"/>
          <a:srcRect/>
          <a:stretch>
            <a:fillRect/>
          </a:stretch>
        </p:blipFill>
        <p:spPr bwMode="auto">
          <a:xfrm>
            <a:off x="395288" y="836613"/>
            <a:ext cx="8497887" cy="5688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2" name="Picture 2"/>
          <p:cNvPicPr>
            <a:picLocks noChangeAspect="1" noChangeArrowheads="1"/>
          </p:cNvPicPr>
          <p:nvPr/>
        </p:nvPicPr>
        <p:blipFill>
          <a:blip r:embed="rId2" cstate="print"/>
          <a:srcRect/>
          <a:stretch>
            <a:fillRect/>
          </a:stretch>
        </p:blipFill>
        <p:spPr bwMode="auto">
          <a:xfrm>
            <a:off x="-295275" y="-17463"/>
            <a:ext cx="9734550" cy="6884988"/>
          </a:xfrm>
          <a:prstGeom prst="rect">
            <a:avLst/>
          </a:prstGeom>
          <a:noFill/>
          <a:ln w="9525">
            <a:noFill/>
            <a:miter lim="800000"/>
            <a:headEnd/>
            <a:tailEnd/>
          </a:ln>
          <a:effectLst>
            <a:outerShdw dist="35921" dir="2700000" algn="ctr" rotWithShape="0">
              <a:srgbClr val="418DD9"/>
            </a:outerShdw>
          </a:effectLst>
        </p:spPr>
      </p:pic>
      <p:sp>
        <p:nvSpPr>
          <p:cNvPr id="90115" name="Rectangle 3"/>
          <p:cNvSpPr>
            <a:spLocks noChangeArrowheads="1"/>
          </p:cNvSpPr>
          <p:nvPr/>
        </p:nvSpPr>
        <p:spPr bwMode="auto">
          <a:xfrm>
            <a:off x="381000" y="333375"/>
            <a:ext cx="8763000" cy="2514600"/>
          </a:xfrm>
          <a:prstGeom prst="rect">
            <a:avLst/>
          </a:prstGeom>
          <a:noFill/>
          <a:ln w="9525">
            <a:noFill/>
            <a:miter lim="800000"/>
            <a:headEnd/>
            <a:tailEnd/>
          </a:ln>
        </p:spPr>
        <p:txBody>
          <a:bodyPr lIns="0" tIns="0" rIns="0" bIns="0" anchor="ctr"/>
          <a:lstStyle/>
          <a:p>
            <a:pPr defTabSz="673100">
              <a:lnSpc>
                <a:spcPct val="70000"/>
              </a:lnSpc>
            </a:pPr>
            <a:endParaRPr lang="en-US" sz="7200">
              <a:solidFill>
                <a:srgbClr val="0000FF"/>
              </a:solidFill>
            </a:endParaRPr>
          </a:p>
          <a:p>
            <a:pPr defTabSz="673100">
              <a:lnSpc>
                <a:spcPct val="70000"/>
              </a:lnSpc>
            </a:pPr>
            <a:endParaRPr lang="en-US" sz="7200">
              <a:solidFill>
                <a:srgbClr val="0000FF"/>
              </a:solidFill>
            </a:endParaRPr>
          </a:p>
          <a:p>
            <a:pPr defTabSz="673100">
              <a:lnSpc>
                <a:spcPct val="70000"/>
              </a:lnSpc>
            </a:pPr>
            <a:r>
              <a:rPr lang="en-US" sz="7200">
                <a:solidFill>
                  <a:srgbClr val="0000FF"/>
                </a:solidFill>
              </a:rPr>
              <a:t>Blue Ocean Strategy</a:t>
            </a:r>
          </a:p>
        </p:txBody>
      </p:sp>
      <p:sp>
        <p:nvSpPr>
          <p:cNvPr id="1008644" name="Rectangle 4"/>
          <p:cNvSpPr>
            <a:spLocks noChangeArrowheads="1"/>
          </p:cNvSpPr>
          <p:nvPr/>
        </p:nvSpPr>
        <p:spPr bwMode="auto">
          <a:xfrm>
            <a:off x="381000" y="2197100"/>
            <a:ext cx="8180388" cy="927100"/>
          </a:xfrm>
          <a:prstGeom prst="rect">
            <a:avLst/>
          </a:prstGeom>
          <a:noFill/>
          <a:ln w="9525">
            <a:noFill/>
            <a:miter lim="800000"/>
            <a:headEnd/>
            <a:tailEnd/>
          </a:ln>
        </p:spPr>
        <p:txBody>
          <a:bodyPr lIns="0" tIns="0" rIns="0" bIns="0" anchor="ctr"/>
          <a:lstStyle/>
          <a:p>
            <a:pPr defTabSz="673100">
              <a:defRPr/>
            </a:pPr>
            <a:endParaRPr lang="en-US" sz="2800" dirty="0">
              <a:solidFill>
                <a:srgbClr val="1A4FF2"/>
              </a:solidFill>
            </a:endParaRPr>
          </a:p>
          <a:p>
            <a:pPr defTabSz="673100">
              <a:defRPr/>
            </a:pPr>
            <a:endParaRPr lang="en-US" sz="2800" dirty="0">
              <a:solidFill>
                <a:srgbClr val="1A4FF2"/>
              </a:solidFill>
            </a:endParaRPr>
          </a:p>
          <a:p>
            <a:pPr defTabSz="673100">
              <a:defRPr/>
            </a:pPr>
            <a:endParaRPr lang="en-US" sz="2800" dirty="0">
              <a:solidFill>
                <a:srgbClr val="1A4FF2"/>
              </a:solidFill>
            </a:endParaRPr>
          </a:p>
          <a:p>
            <a:pPr defTabSz="673100">
              <a:defRPr/>
            </a:pPr>
            <a:endParaRPr lang="en-US" sz="2800" dirty="0">
              <a:solidFill>
                <a:srgbClr val="1A4FF2"/>
              </a:solidFill>
            </a:endParaRPr>
          </a:p>
          <a:p>
            <a:pPr defTabSz="673100">
              <a:defRPr/>
            </a:pPr>
            <a:r>
              <a:rPr lang="en-US" sz="2800" dirty="0"/>
              <a:t/>
            </a:r>
            <a:br>
              <a:rPr lang="en-US" sz="2800" dirty="0"/>
            </a:br>
            <a:r>
              <a:rPr lang="en-US" sz="2800" dirty="0"/>
              <a:t>In pursuit of Opportunities in uncontested markets</a:t>
            </a:r>
            <a:br>
              <a:rPr lang="en-US" sz="2800" dirty="0"/>
            </a:br>
            <a:endParaRPr lang="en-US" sz="2800" dirty="0">
              <a:solidFill>
                <a:srgbClr val="1A4FF2"/>
              </a:solidFill>
            </a:endParaRPr>
          </a:p>
          <a:p>
            <a:pPr defTabSz="673100">
              <a:defRPr/>
            </a:pPr>
            <a:r>
              <a:rPr lang="en-US" sz="2800" dirty="0">
                <a:solidFill>
                  <a:schemeClr val="accent3">
                    <a:lumMod val="50000"/>
                  </a:schemeClr>
                </a:solidFill>
              </a:rPr>
              <a:t>Go where the profits and growth are - and where the competition isn’t </a:t>
            </a:r>
          </a:p>
        </p:txBody>
      </p:sp>
      <p:sp>
        <p:nvSpPr>
          <p:cNvPr id="90117" name="Rectangle 5"/>
          <p:cNvSpPr>
            <a:spLocks noChangeArrowheads="1"/>
          </p:cNvSpPr>
          <p:nvPr/>
        </p:nvSpPr>
        <p:spPr bwMode="auto">
          <a:xfrm>
            <a:off x="1154113" y="5778500"/>
            <a:ext cx="6826250" cy="577850"/>
          </a:xfrm>
          <a:prstGeom prst="rect">
            <a:avLst/>
          </a:prstGeom>
          <a:noFill/>
          <a:ln w="9525">
            <a:noFill/>
            <a:miter lim="800000"/>
            <a:headEnd/>
            <a:tailEnd/>
          </a:ln>
        </p:spPr>
        <p:txBody>
          <a:bodyPr wrap="none" lIns="0" tIns="0" rIns="0" bIns="0" anchor="ctr"/>
          <a:lstStyle/>
          <a:p>
            <a:pPr defTabSz="673100"/>
            <a:endParaRPr lang="en-US" sz="3600">
              <a:solidFill>
                <a:srgbClr val="FFFFFF"/>
              </a:solidFill>
            </a:endParaRPr>
          </a:p>
        </p:txBody>
      </p:sp>
    </p:spTree>
  </p:cSld>
  <p:clrMapOvr>
    <a:masterClrMapping/>
  </p:clrMapOvr>
  <p:transition>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8642" name="Picture 2"/>
          <p:cNvPicPr>
            <a:picLocks noChangeAspect="1" noChangeArrowheads="1"/>
          </p:cNvPicPr>
          <p:nvPr/>
        </p:nvPicPr>
        <p:blipFill>
          <a:blip r:embed="rId2" cstate="print"/>
          <a:srcRect/>
          <a:stretch>
            <a:fillRect/>
          </a:stretch>
        </p:blipFill>
        <p:spPr bwMode="auto">
          <a:xfrm>
            <a:off x="-295275" y="-17463"/>
            <a:ext cx="9734550" cy="6884988"/>
          </a:xfrm>
          <a:prstGeom prst="rect">
            <a:avLst/>
          </a:prstGeom>
          <a:noFill/>
          <a:ln w="9525">
            <a:noFill/>
            <a:miter lim="800000"/>
            <a:headEnd/>
            <a:tailEnd/>
          </a:ln>
          <a:effectLst>
            <a:outerShdw dist="35921" dir="2700000" algn="ctr" rotWithShape="0">
              <a:srgbClr val="418DD9"/>
            </a:outerShdw>
          </a:effectLst>
        </p:spPr>
      </p:pic>
      <p:sp>
        <p:nvSpPr>
          <p:cNvPr id="91139" name="Rectangle 3"/>
          <p:cNvSpPr>
            <a:spLocks noChangeArrowheads="1"/>
          </p:cNvSpPr>
          <p:nvPr/>
        </p:nvSpPr>
        <p:spPr bwMode="auto">
          <a:xfrm>
            <a:off x="0" y="304800"/>
            <a:ext cx="8763000" cy="1066800"/>
          </a:xfrm>
          <a:prstGeom prst="rect">
            <a:avLst/>
          </a:prstGeom>
          <a:noFill/>
          <a:ln w="9525">
            <a:noFill/>
            <a:miter lim="800000"/>
            <a:headEnd/>
            <a:tailEnd/>
          </a:ln>
        </p:spPr>
        <p:txBody>
          <a:bodyPr lIns="0" tIns="0" rIns="0" bIns="0" anchor="ctr"/>
          <a:lstStyle/>
          <a:p>
            <a:pPr defTabSz="673100">
              <a:lnSpc>
                <a:spcPct val="70000"/>
              </a:lnSpc>
            </a:pPr>
            <a:r>
              <a:rPr lang="en-US" sz="7200">
                <a:solidFill>
                  <a:srgbClr val="0000FF"/>
                </a:solidFill>
              </a:rPr>
              <a:t>Blue Ocean Strategy</a:t>
            </a:r>
          </a:p>
        </p:txBody>
      </p:sp>
      <p:sp>
        <p:nvSpPr>
          <p:cNvPr id="91140" name="Rectangle 5"/>
          <p:cNvSpPr>
            <a:spLocks noChangeArrowheads="1"/>
          </p:cNvSpPr>
          <p:nvPr/>
        </p:nvSpPr>
        <p:spPr bwMode="auto">
          <a:xfrm>
            <a:off x="1154113" y="5778500"/>
            <a:ext cx="6826250" cy="577850"/>
          </a:xfrm>
          <a:prstGeom prst="rect">
            <a:avLst/>
          </a:prstGeom>
          <a:noFill/>
          <a:ln w="9525">
            <a:noFill/>
            <a:miter lim="800000"/>
            <a:headEnd/>
            <a:tailEnd/>
          </a:ln>
        </p:spPr>
        <p:txBody>
          <a:bodyPr wrap="none" lIns="0" tIns="0" rIns="0" bIns="0" anchor="ctr"/>
          <a:lstStyle/>
          <a:p>
            <a:pPr defTabSz="673100"/>
            <a:endParaRPr lang="en-US" sz="3600">
              <a:solidFill>
                <a:srgbClr val="FFFFFF"/>
              </a:solidFill>
            </a:endParaRPr>
          </a:p>
        </p:txBody>
      </p:sp>
      <p:sp>
        <p:nvSpPr>
          <p:cNvPr id="91141" name="Content Placeholder 6"/>
          <p:cNvSpPr>
            <a:spLocks noGrp="1"/>
          </p:cNvSpPr>
          <p:nvPr>
            <p:ph idx="1"/>
          </p:nvPr>
        </p:nvSpPr>
        <p:spPr>
          <a:xfrm>
            <a:off x="228600" y="1295400"/>
            <a:ext cx="8229600" cy="5334000"/>
          </a:xfrm>
        </p:spPr>
        <p:txBody>
          <a:bodyPr>
            <a:normAutofit fontScale="92500" lnSpcReduction="20000"/>
          </a:bodyPr>
          <a:lstStyle/>
          <a:p>
            <a:pPr marL="365760" indent="-256032" algn="just" eaLnBrk="1" fontAlgn="auto" hangingPunct="1">
              <a:spcAft>
                <a:spcPts val="0"/>
              </a:spcAft>
              <a:buFont typeface="Wingdings 3"/>
              <a:buChar char=""/>
              <a:defRPr/>
            </a:pPr>
            <a:endParaRPr lang="en-US" dirty="0" smtClean="0"/>
          </a:p>
          <a:p>
            <a:pPr marL="365760" indent="-256032" algn="just" eaLnBrk="1" fontAlgn="auto" hangingPunct="1">
              <a:spcAft>
                <a:spcPts val="0"/>
              </a:spcAft>
              <a:buFont typeface="Wingdings 3"/>
              <a:buChar char=""/>
              <a:defRPr/>
            </a:pPr>
            <a:r>
              <a:rPr lang="en-US" dirty="0" smtClean="0"/>
              <a:t>The blue ocean strategy focuses on uncontested market by offering a product or service that is unique in a market space where there is no competitor thus making competition irrelevant.</a:t>
            </a:r>
          </a:p>
          <a:p>
            <a:pPr marL="365760" indent="-256032" eaLnBrk="1" fontAlgn="auto" hangingPunct="1">
              <a:spcAft>
                <a:spcPts val="0"/>
              </a:spcAft>
              <a:buFont typeface="Wingdings 3" pitchFamily="18" charset="2"/>
              <a:buNone/>
              <a:defRPr/>
            </a:pPr>
            <a:endParaRPr lang="en-US" sz="6000" b="1" dirty="0" smtClean="0">
              <a:solidFill>
                <a:srgbClr val="FF0000"/>
              </a:solidFill>
            </a:endParaRPr>
          </a:p>
          <a:p>
            <a:pPr marL="365760" indent="-256032" eaLnBrk="1" fontAlgn="auto" hangingPunct="1">
              <a:spcAft>
                <a:spcPts val="0"/>
              </a:spcAft>
              <a:buFont typeface="Wingdings 3" pitchFamily="18" charset="2"/>
              <a:buNone/>
              <a:defRPr/>
            </a:pPr>
            <a:r>
              <a:rPr lang="en-US" sz="6000" b="1" dirty="0" smtClean="0">
                <a:solidFill>
                  <a:srgbClr val="FF0000"/>
                </a:solidFill>
              </a:rPr>
              <a:t>Red Ocean Strategy</a:t>
            </a:r>
          </a:p>
          <a:p>
            <a:pPr marL="365760" indent="-256032" algn="just" eaLnBrk="1" fontAlgn="auto" hangingPunct="1">
              <a:spcAft>
                <a:spcPts val="0"/>
              </a:spcAft>
              <a:buFont typeface="Wingdings 3"/>
              <a:buChar char=""/>
              <a:defRPr/>
            </a:pPr>
            <a:r>
              <a:rPr lang="en-US" dirty="0" smtClean="0"/>
              <a:t>The red ocean strategy aimed at “bloody” current competition in which companies try to be little better than their competitors </a:t>
            </a:r>
            <a:r>
              <a:rPr lang="en-US" sz="6000" b="1" dirty="0" smtClean="0">
                <a:solidFill>
                  <a:srgbClr val="FF0000"/>
                </a:solidFill>
              </a:rPr>
              <a:t/>
            </a:r>
            <a:br>
              <a:rPr lang="en-US" sz="6000" b="1" dirty="0" smtClean="0">
                <a:solidFill>
                  <a:srgbClr val="FF0000"/>
                </a:solidFill>
              </a:rPr>
            </a:br>
            <a:endParaRPr lang="en-US" sz="6000" b="1" dirty="0" smtClean="0">
              <a:solidFill>
                <a:srgbClr val="FF0000"/>
              </a:solidFill>
            </a:endParaRPr>
          </a:p>
        </p:txBody>
      </p:sp>
    </p:spTree>
  </p:cSld>
  <p:clrMapOvr>
    <a:masterClrMapping/>
  </p:clrMapOvr>
  <p:transition>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a:solidFill>
            <a:srgbClr val="1531EF"/>
          </a:solidFill>
        </p:spPr>
        <p:txBody>
          <a:bodyPr lIns="101032" rIns="121238"/>
          <a:lstStyle/>
          <a:p>
            <a:pPr eaLnBrk="1" fontAlgn="auto" hangingPunct="1">
              <a:lnSpc>
                <a:spcPct val="80000"/>
              </a:lnSpc>
              <a:spcAft>
                <a:spcPts val="0"/>
              </a:spcAft>
              <a:defRPr/>
            </a:pPr>
            <a:r>
              <a:rPr lang="fr-FR" sz="2800" dirty="0" err="1"/>
              <a:t>Red</a:t>
            </a:r>
            <a:r>
              <a:rPr lang="fr-FR" sz="2800" dirty="0"/>
              <a:t> </a:t>
            </a:r>
            <a:r>
              <a:rPr lang="fr-FR" sz="2800" dirty="0" smtClean="0"/>
              <a:t>Océan </a:t>
            </a:r>
            <a:r>
              <a:rPr lang="fr-FR" sz="2800" dirty="0"/>
              <a:t>Versus</a:t>
            </a:r>
            <a:br>
              <a:rPr lang="fr-FR" sz="2800" dirty="0"/>
            </a:br>
            <a:r>
              <a:rPr lang="fr-FR" sz="2800" dirty="0"/>
              <a:t>Blue </a:t>
            </a:r>
            <a:r>
              <a:rPr lang="fr-FR" sz="2800" dirty="0" smtClean="0"/>
              <a:t>Océan </a:t>
            </a:r>
            <a:r>
              <a:rPr lang="fr-FR" sz="2800" dirty="0" err="1"/>
              <a:t>Strategy</a:t>
            </a:r>
            <a:endParaRPr lang="fr-FR" sz="2800" dirty="0"/>
          </a:p>
        </p:txBody>
      </p:sp>
      <p:grpSp>
        <p:nvGrpSpPr>
          <p:cNvPr id="2" name="Group 95"/>
          <p:cNvGrpSpPr>
            <a:grpSpLocks/>
          </p:cNvGrpSpPr>
          <p:nvPr/>
        </p:nvGrpSpPr>
        <p:grpSpPr bwMode="auto">
          <a:xfrm>
            <a:off x="622300" y="3941763"/>
            <a:ext cx="7926388" cy="633412"/>
            <a:chOff x="399" y="2798"/>
            <a:chExt cx="5409" cy="399"/>
          </a:xfrm>
        </p:grpSpPr>
        <p:sp>
          <p:nvSpPr>
            <p:cNvPr id="92184" name="Rectangle 75"/>
            <p:cNvSpPr>
              <a:spLocks noChangeArrowheads="1"/>
            </p:cNvSpPr>
            <p:nvPr/>
          </p:nvSpPr>
          <p:spPr bwMode="auto">
            <a:xfrm>
              <a:off x="399" y="2798"/>
              <a:ext cx="2704" cy="399"/>
            </a:xfrm>
            <a:prstGeom prst="rect">
              <a:avLst/>
            </a:prstGeom>
            <a:solidFill>
              <a:srgbClr val="FF0000"/>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000">
                  <a:solidFill>
                    <a:srgbClr val="FFFFFF"/>
                  </a:solidFill>
                </a:rPr>
                <a:t>Differentiation or low cost</a:t>
              </a:r>
            </a:p>
          </p:txBody>
        </p:sp>
        <p:sp>
          <p:nvSpPr>
            <p:cNvPr id="92185" name="Rectangle 76"/>
            <p:cNvSpPr>
              <a:spLocks noChangeArrowheads="1"/>
            </p:cNvSpPr>
            <p:nvPr/>
          </p:nvSpPr>
          <p:spPr bwMode="auto">
            <a:xfrm>
              <a:off x="3103" y="2798"/>
              <a:ext cx="2705" cy="399"/>
            </a:xfrm>
            <a:prstGeom prst="rect">
              <a:avLst/>
            </a:prstGeom>
            <a:solidFill>
              <a:srgbClr val="1531EF"/>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000">
                  <a:solidFill>
                    <a:srgbClr val="FFFFFF"/>
                  </a:solidFill>
                </a:rPr>
                <a:t>Differentiation and low cost</a:t>
              </a:r>
            </a:p>
          </p:txBody>
        </p:sp>
      </p:grpSp>
      <p:grpSp>
        <p:nvGrpSpPr>
          <p:cNvPr id="3" name="Group 92"/>
          <p:cNvGrpSpPr>
            <a:grpSpLocks/>
          </p:cNvGrpSpPr>
          <p:nvPr/>
        </p:nvGrpSpPr>
        <p:grpSpPr bwMode="auto">
          <a:xfrm>
            <a:off x="622300" y="2613025"/>
            <a:ext cx="7926388" cy="633413"/>
            <a:chOff x="399" y="1650"/>
            <a:chExt cx="5409" cy="399"/>
          </a:xfrm>
        </p:grpSpPr>
        <p:sp>
          <p:nvSpPr>
            <p:cNvPr id="92182" name="Rectangle 78"/>
            <p:cNvSpPr>
              <a:spLocks noChangeArrowheads="1"/>
            </p:cNvSpPr>
            <p:nvPr/>
          </p:nvSpPr>
          <p:spPr bwMode="auto">
            <a:xfrm>
              <a:off x="399" y="1650"/>
              <a:ext cx="2704" cy="399"/>
            </a:xfrm>
            <a:prstGeom prst="rect">
              <a:avLst/>
            </a:prstGeom>
            <a:solidFill>
              <a:srgbClr val="FF0000"/>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a:solidFill>
                    <a:srgbClr val="FFFFFF"/>
                  </a:solidFill>
                </a:rPr>
                <a:t>Compete in existing market space</a:t>
              </a:r>
            </a:p>
          </p:txBody>
        </p:sp>
        <p:sp>
          <p:nvSpPr>
            <p:cNvPr id="92183" name="Rectangle 79"/>
            <p:cNvSpPr>
              <a:spLocks noChangeArrowheads="1"/>
            </p:cNvSpPr>
            <p:nvPr/>
          </p:nvSpPr>
          <p:spPr bwMode="auto">
            <a:xfrm>
              <a:off x="3103" y="1650"/>
              <a:ext cx="2705" cy="399"/>
            </a:xfrm>
            <a:prstGeom prst="rect">
              <a:avLst/>
            </a:prstGeom>
            <a:solidFill>
              <a:srgbClr val="1531EF"/>
            </a:solidFill>
            <a:ln w="19050">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a:solidFill>
                    <a:srgbClr val="FFFFFF"/>
                  </a:solidFill>
                </a:rPr>
                <a:t>Create uncontested market space</a:t>
              </a:r>
            </a:p>
          </p:txBody>
        </p:sp>
      </p:grpSp>
      <p:grpSp>
        <p:nvGrpSpPr>
          <p:cNvPr id="4" name="Group 94"/>
          <p:cNvGrpSpPr>
            <a:grpSpLocks/>
          </p:cNvGrpSpPr>
          <p:nvPr/>
        </p:nvGrpSpPr>
        <p:grpSpPr bwMode="auto">
          <a:xfrm>
            <a:off x="612775" y="5249863"/>
            <a:ext cx="7926388" cy="631825"/>
            <a:chOff x="399" y="2416"/>
            <a:chExt cx="5409" cy="398"/>
          </a:xfrm>
        </p:grpSpPr>
        <p:sp>
          <p:nvSpPr>
            <p:cNvPr id="92180" name="Rectangle 81"/>
            <p:cNvSpPr>
              <a:spLocks noChangeArrowheads="1"/>
            </p:cNvSpPr>
            <p:nvPr/>
          </p:nvSpPr>
          <p:spPr bwMode="auto">
            <a:xfrm>
              <a:off x="399" y="2416"/>
              <a:ext cx="2704" cy="398"/>
            </a:xfrm>
            <a:prstGeom prst="rect">
              <a:avLst/>
            </a:prstGeom>
            <a:solidFill>
              <a:srgbClr val="FF0000"/>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000">
                  <a:solidFill>
                    <a:srgbClr val="FFFFFF"/>
                  </a:solidFill>
                </a:rPr>
                <a:t>Segment existing customers</a:t>
              </a:r>
            </a:p>
          </p:txBody>
        </p:sp>
        <p:sp>
          <p:nvSpPr>
            <p:cNvPr id="92181" name="Rectangle 82"/>
            <p:cNvSpPr>
              <a:spLocks noChangeArrowheads="1"/>
            </p:cNvSpPr>
            <p:nvPr/>
          </p:nvSpPr>
          <p:spPr bwMode="auto">
            <a:xfrm>
              <a:off x="3103" y="2416"/>
              <a:ext cx="2705" cy="398"/>
            </a:xfrm>
            <a:prstGeom prst="rect">
              <a:avLst/>
            </a:prstGeom>
            <a:solidFill>
              <a:srgbClr val="1531EF"/>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000">
                  <a:solidFill>
                    <a:srgbClr val="FFFFFF"/>
                  </a:solidFill>
                </a:rPr>
                <a:t>Attract noncustomers</a:t>
              </a:r>
            </a:p>
          </p:txBody>
        </p:sp>
      </p:grpSp>
      <p:grpSp>
        <p:nvGrpSpPr>
          <p:cNvPr id="5" name="Group 93"/>
          <p:cNvGrpSpPr>
            <a:grpSpLocks/>
          </p:cNvGrpSpPr>
          <p:nvPr/>
        </p:nvGrpSpPr>
        <p:grpSpPr bwMode="auto">
          <a:xfrm>
            <a:off x="622300" y="3278188"/>
            <a:ext cx="7926388" cy="631825"/>
            <a:chOff x="399" y="2033"/>
            <a:chExt cx="5409" cy="398"/>
          </a:xfrm>
        </p:grpSpPr>
        <p:sp>
          <p:nvSpPr>
            <p:cNvPr id="92178" name="Rectangle 84"/>
            <p:cNvSpPr>
              <a:spLocks noChangeArrowheads="1"/>
            </p:cNvSpPr>
            <p:nvPr/>
          </p:nvSpPr>
          <p:spPr bwMode="auto">
            <a:xfrm>
              <a:off x="399" y="2033"/>
              <a:ext cx="2704" cy="398"/>
            </a:xfrm>
            <a:prstGeom prst="rect">
              <a:avLst/>
            </a:prstGeom>
            <a:solidFill>
              <a:srgbClr val="FF0000"/>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000">
                  <a:solidFill>
                    <a:srgbClr val="FFFFFF"/>
                  </a:solidFill>
                </a:rPr>
                <a:t>Beat the competition</a:t>
              </a:r>
            </a:p>
          </p:txBody>
        </p:sp>
        <p:sp>
          <p:nvSpPr>
            <p:cNvPr id="92179" name="Rectangle 85"/>
            <p:cNvSpPr>
              <a:spLocks noChangeArrowheads="1"/>
            </p:cNvSpPr>
            <p:nvPr/>
          </p:nvSpPr>
          <p:spPr bwMode="auto">
            <a:xfrm>
              <a:off x="3103" y="2033"/>
              <a:ext cx="2705" cy="398"/>
            </a:xfrm>
            <a:prstGeom prst="rect">
              <a:avLst/>
            </a:prstGeom>
            <a:solidFill>
              <a:srgbClr val="1531EF"/>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400">
                  <a:solidFill>
                    <a:srgbClr val="FFFFFF"/>
                  </a:solidFill>
                </a:rPr>
                <a:t>Make</a:t>
              </a:r>
              <a:r>
                <a:rPr lang="en-US" sz="1400">
                  <a:solidFill>
                    <a:srgbClr val="FFFFFF"/>
                  </a:solidFill>
                </a:rPr>
                <a:t> </a:t>
              </a:r>
              <a:r>
                <a:rPr lang="en-US" sz="2000">
                  <a:solidFill>
                    <a:srgbClr val="FFFFFF"/>
                  </a:solidFill>
                </a:rPr>
                <a:t>the competition irrelevant</a:t>
              </a:r>
              <a:endParaRPr lang="en-US" sz="1400">
                <a:solidFill>
                  <a:srgbClr val="FFFFFF"/>
                </a:solidFill>
              </a:endParaRPr>
            </a:p>
          </p:txBody>
        </p:sp>
      </p:grpSp>
      <p:grpSp>
        <p:nvGrpSpPr>
          <p:cNvPr id="6" name="Group 97"/>
          <p:cNvGrpSpPr>
            <a:grpSpLocks/>
          </p:cNvGrpSpPr>
          <p:nvPr/>
        </p:nvGrpSpPr>
        <p:grpSpPr bwMode="auto">
          <a:xfrm>
            <a:off x="620713" y="1806575"/>
            <a:ext cx="7927975" cy="774700"/>
            <a:chOff x="398" y="1162"/>
            <a:chExt cx="5410" cy="488"/>
          </a:xfrm>
        </p:grpSpPr>
        <p:sp>
          <p:nvSpPr>
            <p:cNvPr id="92176" name="Rectangle 87"/>
            <p:cNvSpPr>
              <a:spLocks noChangeArrowheads="1"/>
            </p:cNvSpPr>
            <p:nvPr/>
          </p:nvSpPr>
          <p:spPr bwMode="auto">
            <a:xfrm>
              <a:off x="3103" y="1162"/>
              <a:ext cx="2705" cy="488"/>
            </a:xfrm>
            <a:prstGeom prst="rect">
              <a:avLst/>
            </a:prstGeom>
            <a:solidFill>
              <a:srgbClr val="1531EF"/>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400">
                  <a:solidFill>
                    <a:srgbClr val="FFFFFF"/>
                  </a:solidFill>
                </a:rPr>
                <a:t>Blue Ocean Strategy</a:t>
              </a:r>
            </a:p>
          </p:txBody>
        </p:sp>
        <p:sp>
          <p:nvSpPr>
            <p:cNvPr id="92177" name="Rectangle 88"/>
            <p:cNvSpPr>
              <a:spLocks noChangeArrowheads="1"/>
            </p:cNvSpPr>
            <p:nvPr/>
          </p:nvSpPr>
          <p:spPr bwMode="auto">
            <a:xfrm>
              <a:off x="398" y="1162"/>
              <a:ext cx="2705" cy="488"/>
            </a:xfrm>
            <a:prstGeom prst="rect">
              <a:avLst/>
            </a:prstGeom>
            <a:solidFill>
              <a:srgbClr val="FF0000"/>
            </a:solidFill>
            <a:ln w="19050">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400">
                  <a:solidFill>
                    <a:srgbClr val="FFFFFF"/>
                  </a:solidFill>
                </a:rPr>
                <a:t>Red Ocean Strategy</a:t>
              </a:r>
            </a:p>
          </p:txBody>
        </p:sp>
      </p:grpSp>
      <p:sp>
        <p:nvSpPr>
          <p:cNvPr id="92168" name="Rectangle 99"/>
          <p:cNvSpPr>
            <a:spLocks noChangeArrowheads="1"/>
          </p:cNvSpPr>
          <p:nvPr/>
        </p:nvSpPr>
        <p:spPr bwMode="auto">
          <a:xfrm>
            <a:off x="873125" y="5781675"/>
            <a:ext cx="184150" cy="533400"/>
          </a:xfrm>
          <a:prstGeom prst="rect">
            <a:avLst/>
          </a:prstGeom>
          <a:noFill/>
          <a:ln w="9525">
            <a:noFill/>
            <a:miter lim="800000"/>
            <a:headEnd/>
            <a:tailEnd/>
          </a:ln>
        </p:spPr>
        <p:txBody>
          <a:bodyPr wrap="none">
            <a:spAutoFit/>
          </a:bodyPr>
          <a:lstStyle/>
          <a:p>
            <a:endParaRPr lang="en-US"/>
          </a:p>
        </p:txBody>
      </p:sp>
      <p:grpSp>
        <p:nvGrpSpPr>
          <p:cNvPr id="7" name="Group 100"/>
          <p:cNvGrpSpPr>
            <a:grpSpLocks/>
          </p:cNvGrpSpPr>
          <p:nvPr/>
        </p:nvGrpSpPr>
        <p:grpSpPr bwMode="auto">
          <a:xfrm>
            <a:off x="620713" y="4608513"/>
            <a:ext cx="7926387" cy="606425"/>
            <a:chOff x="399" y="3181"/>
            <a:chExt cx="5409" cy="606"/>
          </a:xfrm>
        </p:grpSpPr>
        <p:sp>
          <p:nvSpPr>
            <p:cNvPr id="92174" name="Rectangle 101"/>
            <p:cNvSpPr>
              <a:spLocks noChangeArrowheads="1"/>
            </p:cNvSpPr>
            <p:nvPr/>
          </p:nvSpPr>
          <p:spPr bwMode="auto">
            <a:xfrm>
              <a:off x="399" y="3181"/>
              <a:ext cx="2704" cy="606"/>
            </a:xfrm>
            <a:prstGeom prst="rect">
              <a:avLst/>
            </a:prstGeom>
            <a:solidFill>
              <a:srgbClr val="FF0000"/>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000">
                  <a:solidFill>
                    <a:srgbClr val="FFFFFF"/>
                  </a:solidFill>
                </a:rPr>
                <a:t>Competitive Advantage</a:t>
              </a:r>
            </a:p>
          </p:txBody>
        </p:sp>
        <p:sp>
          <p:nvSpPr>
            <p:cNvPr id="92175" name="Rectangle 102"/>
            <p:cNvSpPr>
              <a:spLocks noChangeArrowheads="1"/>
            </p:cNvSpPr>
            <p:nvPr/>
          </p:nvSpPr>
          <p:spPr bwMode="auto">
            <a:xfrm>
              <a:off x="3103" y="3181"/>
              <a:ext cx="2705" cy="606"/>
            </a:xfrm>
            <a:prstGeom prst="rect">
              <a:avLst/>
            </a:prstGeom>
            <a:solidFill>
              <a:srgbClr val="1531EF"/>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000">
                  <a:solidFill>
                    <a:srgbClr val="FFFFFF"/>
                  </a:solidFill>
                </a:rPr>
                <a:t>Value Innovation</a:t>
              </a:r>
            </a:p>
          </p:txBody>
        </p:sp>
      </p:grpSp>
      <p:grpSp>
        <p:nvGrpSpPr>
          <p:cNvPr id="8" name="Group 103"/>
          <p:cNvGrpSpPr>
            <a:grpSpLocks/>
          </p:cNvGrpSpPr>
          <p:nvPr/>
        </p:nvGrpSpPr>
        <p:grpSpPr bwMode="auto">
          <a:xfrm>
            <a:off x="612775" y="5919788"/>
            <a:ext cx="7926388" cy="631825"/>
            <a:chOff x="399" y="2416"/>
            <a:chExt cx="5409" cy="398"/>
          </a:xfrm>
        </p:grpSpPr>
        <p:sp>
          <p:nvSpPr>
            <p:cNvPr id="92172" name="Rectangle 104"/>
            <p:cNvSpPr>
              <a:spLocks noChangeArrowheads="1"/>
            </p:cNvSpPr>
            <p:nvPr/>
          </p:nvSpPr>
          <p:spPr bwMode="auto">
            <a:xfrm>
              <a:off x="399" y="2416"/>
              <a:ext cx="2704" cy="398"/>
            </a:xfrm>
            <a:prstGeom prst="rect">
              <a:avLst/>
            </a:prstGeom>
            <a:solidFill>
              <a:srgbClr val="FF0000"/>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000">
                  <a:solidFill>
                    <a:srgbClr val="FFFFFF"/>
                  </a:solidFill>
                </a:rPr>
                <a:t>Exploit existing demand </a:t>
              </a:r>
            </a:p>
          </p:txBody>
        </p:sp>
        <p:sp>
          <p:nvSpPr>
            <p:cNvPr id="92173" name="Rectangle 105"/>
            <p:cNvSpPr>
              <a:spLocks noChangeArrowheads="1"/>
            </p:cNvSpPr>
            <p:nvPr/>
          </p:nvSpPr>
          <p:spPr bwMode="auto">
            <a:xfrm>
              <a:off x="3103" y="2416"/>
              <a:ext cx="2705" cy="398"/>
            </a:xfrm>
            <a:prstGeom prst="rect">
              <a:avLst/>
            </a:prstGeom>
            <a:solidFill>
              <a:srgbClr val="1531EF"/>
            </a:solidFill>
            <a:ln w="19050" algn="ctr">
              <a:solidFill>
                <a:schemeClr val="tx1"/>
              </a:solidFill>
              <a:miter lim="800000"/>
              <a:headEnd/>
              <a:tailEnd/>
            </a:ln>
          </p:spPr>
          <p:txBody>
            <a:bodyPr lIns="37419" tIns="37419" rIns="37419" bIns="37419" anchor="ctr"/>
            <a:lstStyle/>
            <a:p>
              <a:pPr defTabSz="642938">
                <a:buClr>
                  <a:srgbClr val="0000FF"/>
                </a:buClr>
                <a:buSzPct val="100000"/>
                <a:buFont typeface="Lucida Console" pitchFamily="49" charset="0"/>
                <a:buNone/>
                <a:tabLst>
                  <a:tab pos="860425" algn="l"/>
                </a:tabLst>
              </a:pPr>
              <a:r>
                <a:rPr lang="en-US" sz="2000">
                  <a:solidFill>
                    <a:srgbClr val="FFFFFF"/>
                  </a:solidFill>
                </a:rPr>
                <a:t>Create and capture new demand</a:t>
              </a:r>
            </a:p>
          </p:txBody>
        </p:sp>
      </p:grpSp>
      <p:sp>
        <p:nvSpPr>
          <p:cNvPr id="92171" name="Rectangle 106"/>
          <p:cNvSpPr>
            <a:spLocks noChangeArrowheads="1"/>
          </p:cNvSpPr>
          <p:nvPr/>
        </p:nvSpPr>
        <p:spPr bwMode="auto">
          <a:xfrm>
            <a:off x="7872413" y="6724650"/>
            <a:ext cx="1177925" cy="122238"/>
          </a:xfrm>
          <a:prstGeom prst="rect">
            <a:avLst/>
          </a:prstGeom>
          <a:noFill/>
          <a:ln w="9525">
            <a:noFill/>
            <a:miter lim="800000"/>
            <a:headEnd/>
            <a:tailEnd/>
          </a:ln>
        </p:spPr>
        <p:txBody>
          <a:bodyPr wrap="none" lIns="0" tIns="0" rIns="0" bIns="0">
            <a:spAutoFit/>
          </a:bodyPr>
          <a:lstStyle/>
          <a:p>
            <a:pPr defTabSz="673100"/>
            <a:r>
              <a:rPr lang="en-US" sz="800">
                <a:solidFill>
                  <a:srgbClr val="000000"/>
                </a:solidFill>
              </a:rPr>
              <a:t>© Kim &amp; Mauborgne 2006</a:t>
            </a:r>
          </a:p>
        </p:txBody>
      </p:sp>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Content Placeholder 2"/>
          <p:cNvSpPr>
            <a:spLocks noGrp="1"/>
          </p:cNvSpPr>
          <p:nvPr>
            <p:ph idx="1"/>
          </p:nvPr>
        </p:nvSpPr>
        <p:spPr>
          <a:xfrm>
            <a:off x="304800" y="1295400"/>
            <a:ext cx="8504238" cy="5102225"/>
          </a:xfrm>
        </p:spPr>
        <p:txBody>
          <a:bodyPr/>
          <a:lstStyle/>
          <a:p>
            <a:pPr eaLnBrk="1" hangingPunct="1">
              <a:buFont typeface="Wingdings 2" pitchFamily="18" charset="2"/>
              <a:buNone/>
            </a:pPr>
            <a:r>
              <a:rPr lang="en-US" smtClean="0"/>
              <a:t>For companies aiming Blue Ocean Strategy, four actions should be considered.</a:t>
            </a:r>
          </a:p>
          <a:p>
            <a:pPr eaLnBrk="1" hangingPunct="1"/>
            <a:r>
              <a:rPr lang="en-US" smtClean="0"/>
              <a:t>First, identify and eliminate those factors that may be unimportant to the buyer.</a:t>
            </a:r>
          </a:p>
          <a:p>
            <a:pPr eaLnBrk="1" hangingPunct="1"/>
            <a:r>
              <a:rPr lang="en-US" smtClean="0"/>
              <a:t>Second, if elimination is not an option, consider those factors.</a:t>
            </a:r>
          </a:p>
          <a:p>
            <a:pPr eaLnBrk="1" hangingPunct="1"/>
            <a:r>
              <a:rPr lang="en-US" smtClean="0"/>
              <a:t>Third, raise or strengthen those factors  that are unique.</a:t>
            </a:r>
          </a:p>
          <a:p>
            <a:pPr eaLnBrk="1" hangingPunct="1"/>
            <a:r>
              <a:rPr lang="en-US" smtClean="0"/>
              <a:t>Fourth, create new or new and unique factors that are wanted by the buyers but are ignored by the competitors.</a:t>
            </a:r>
          </a:p>
        </p:txBody>
      </p:sp>
      <p:sp>
        <p:nvSpPr>
          <p:cNvPr id="2" name="Title 1"/>
          <p:cNvSpPr>
            <a:spLocks noGrp="1"/>
          </p:cNvSpPr>
          <p:nvPr>
            <p:ph type="title"/>
          </p:nvPr>
        </p:nvSpPr>
        <p:spPr/>
        <p:txBody>
          <a:bodyPr/>
          <a:lstStyle/>
          <a:p>
            <a:pPr eaLnBrk="1" fontAlgn="auto" hangingPunct="1">
              <a:spcAft>
                <a:spcPts val="0"/>
              </a:spcAft>
              <a:defRPr/>
            </a:pPr>
            <a:r>
              <a:rPr lang="en-US" dirty="0" smtClean="0">
                <a:solidFill>
                  <a:schemeClr val="bg2">
                    <a:lumMod val="50000"/>
                  </a:schemeClr>
                </a:solidFill>
              </a:rPr>
              <a:t>Blue Ocean Strategy</a:t>
            </a:r>
            <a:endParaRPr lang="en-US" dirty="0">
              <a:solidFill>
                <a:schemeClr val="bg2">
                  <a:lumMod val="50000"/>
                </a:schemeClr>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3"/>
          <p:cNvSpPr>
            <a:spLocks noGrp="1"/>
          </p:cNvSpPr>
          <p:nvPr>
            <p:ph type="ftr" sz="quarter" idx="11"/>
          </p:nvPr>
        </p:nvSpPr>
        <p:spPr bwMode="auto">
          <a:xfrm>
            <a:off x="0" y="6354763"/>
            <a:ext cx="4038600" cy="366712"/>
          </a:xfrm>
          <a:prstGeom prst="rect">
            <a:avLst/>
          </a:prstGeom>
          <a:noFill/>
          <a:ln>
            <a:miter lim="800000"/>
            <a:headEnd/>
            <a:tailEnd/>
          </a:ln>
        </p:spPr>
        <p:txBody>
          <a:bodyPr wrap="square" lIns="91440" tIns="45720" rIns="91440" bIns="45720" numCol="1" anchorCtr="0" compatLnSpc="1">
            <a:prstTxWarp prst="textNoShape">
              <a:avLst/>
            </a:prstTxWarp>
          </a:bodyPr>
          <a:lstStyle/>
          <a:p>
            <a:pPr algn="l"/>
            <a:r>
              <a:rPr lang="en-US" smtClean="0"/>
              <a:t>© 2007 Thomson/South-Western. All rights reserved.</a:t>
            </a:r>
          </a:p>
        </p:txBody>
      </p:sp>
      <p:sp>
        <p:nvSpPr>
          <p:cNvPr id="94211" name="Slide Number Placeholder 4"/>
          <p:cNvSpPr>
            <a:spLocks noGrp="1"/>
          </p:cNvSpPr>
          <p:nvPr>
            <p:ph type="sldNum" sz="quarter" idx="12"/>
          </p:nvPr>
        </p:nvSpPr>
        <p:spPr bwMode="auto">
          <a:xfrm>
            <a:off x="6400800" y="6354763"/>
            <a:ext cx="2209800" cy="366712"/>
          </a:xfrm>
          <a:noFill/>
          <a:ln>
            <a:miter lim="800000"/>
            <a:headEnd/>
            <a:tailEnd/>
          </a:ln>
        </p:spPr>
        <p:txBody>
          <a:bodyPr wrap="square" lIns="91440" tIns="45720" rIns="91440" bIns="45720" numCol="1" anchorCtr="0" compatLnSpc="1">
            <a:prstTxWarp prst="textNoShape">
              <a:avLst/>
            </a:prstTxWarp>
          </a:bodyPr>
          <a:lstStyle/>
          <a:p>
            <a:r>
              <a:rPr lang="en-US" smtClean="0"/>
              <a:t>6–</a:t>
            </a:r>
            <a:fld id="{F693F6AB-4322-464D-B1C9-6C04BE279609}" type="slidenum">
              <a:rPr lang="en-US" smtClean="0"/>
              <a:pPr/>
              <a:t>68</a:t>
            </a:fld>
            <a:endParaRPr lang="en-US" smtClean="0"/>
          </a:p>
        </p:txBody>
      </p:sp>
      <p:sp>
        <p:nvSpPr>
          <p:cNvPr id="6" name="Rectangle 4"/>
          <p:cNvSpPr txBox="1">
            <a:spLocks noChangeArrowheads="1"/>
          </p:cNvSpPr>
          <p:nvPr/>
        </p:nvSpPr>
        <p:spPr>
          <a:xfrm>
            <a:off x="523875" y="457200"/>
            <a:ext cx="8077200" cy="579438"/>
          </a:xfrm>
          <a:prstGeom prst="rect">
            <a:avLst/>
          </a:prstGeom>
        </p:spPr>
        <p:txBody>
          <a:bodyPr anchor="ctr">
            <a:normAutofit fontScale="77500" lnSpcReduction="20000"/>
            <a:scene3d>
              <a:camera prst="orthographicFront"/>
              <a:lightRig rig="soft" dir="t"/>
            </a:scene3d>
            <a:sp3d prstMaterial="softEdge">
              <a:bevelT w="25400" h="25400"/>
            </a:sp3d>
          </a:bodyPr>
          <a:lstStyle/>
          <a:p>
            <a:pPr fontAlgn="auto">
              <a:spcAft>
                <a:spcPts val="0"/>
              </a:spcAft>
              <a:defRPr/>
            </a:pPr>
            <a:r>
              <a:rPr lang="en-US" sz="4100" b="1">
                <a:solidFill>
                  <a:schemeClr val="tx2"/>
                </a:solidFill>
                <a:effectLst>
                  <a:outerShdw blurRad="31750" dist="25400" dir="5400000" algn="tl" rotWithShape="0">
                    <a:srgbClr val="000000">
                      <a:alpha val="25000"/>
                    </a:srgbClr>
                  </a:outerShdw>
                </a:effectLst>
                <a:latin typeface="+mj-lt"/>
                <a:ea typeface="+mj-ea"/>
                <a:cs typeface="+mj-cs"/>
              </a:rPr>
              <a:t>Boston Consulting Group (BCG) Matrix</a:t>
            </a:r>
            <a:endParaRPr lang="en-US" sz="4100" b="1" dirty="0">
              <a:solidFill>
                <a:schemeClr val="tx2"/>
              </a:solidFill>
              <a:effectLst>
                <a:outerShdw blurRad="31750" dist="25400" dir="5400000" algn="tl" rotWithShape="0">
                  <a:srgbClr val="000000">
                    <a:alpha val="25000"/>
                  </a:srgbClr>
                </a:outerShdw>
              </a:effectLst>
              <a:latin typeface="+mj-lt"/>
              <a:ea typeface="+mj-ea"/>
              <a:cs typeface="+mj-cs"/>
            </a:endParaRPr>
          </a:p>
        </p:txBody>
      </p:sp>
      <p:sp>
        <p:nvSpPr>
          <p:cNvPr id="7" name="Rectangle 5"/>
          <p:cNvSpPr txBox="1">
            <a:spLocks noChangeArrowheads="1"/>
          </p:cNvSpPr>
          <p:nvPr/>
        </p:nvSpPr>
        <p:spPr>
          <a:xfrm>
            <a:off x="514350" y="1235075"/>
            <a:ext cx="8102600" cy="4937125"/>
          </a:xfrm>
          <a:prstGeom prst="rect">
            <a:avLst/>
          </a:prstGeom>
        </p:spPr>
        <p:txBody>
          <a:bodyPr>
            <a:normAutofit/>
          </a:bodyPr>
          <a:lstStyle/>
          <a:p>
            <a:pPr marL="365760" indent="-256032" fontAlgn="auto">
              <a:spcBef>
                <a:spcPct val="40000"/>
              </a:spcBef>
              <a:spcAft>
                <a:spcPts val="0"/>
              </a:spcAft>
              <a:buClr>
                <a:schemeClr val="accent1"/>
              </a:buClr>
              <a:buSzPct val="68000"/>
              <a:buFont typeface="Wingdings 3"/>
              <a:buChar char=""/>
              <a:defRPr/>
            </a:pPr>
            <a:r>
              <a:rPr lang="en-US" sz="2700" dirty="0">
                <a:latin typeface="+mn-lt"/>
              </a:rPr>
              <a:t>Business portfolio matrix that uses market growth rate and relative market share as the indicators of the firm’s strategic position.</a:t>
            </a:r>
          </a:p>
          <a:p>
            <a:pPr marL="621792" lvl="1" indent="-228600" fontAlgn="auto">
              <a:spcBef>
                <a:spcPct val="40000"/>
              </a:spcBef>
              <a:spcAft>
                <a:spcPts val="0"/>
              </a:spcAft>
              <a:buClr>
                <a:schemeClr val="accent1"/>
              </a:buClr>
              <a:buFont typeface="Verdana"/>
              <a:buChar char="◦"/>
              <a:defRPr/>
            </a:pPr>
            <a:r>
              <a:rPr lang="en-US" sz="2300" dirty="0">
                <a:latin typeface="+mn-lt"/>
              </a:rPr>
              <a:t>Market growth rate</a:t>
            </a:r>
          </a:p>
          <a:p>
            <a:pPr marL="859536" lvl="2" indent="-228600" fontAlgn="auto">
              <a:spcBef>
                <a:spcPct val="40000"/>
              </a:spcBef>
              <a:spcAft>
                <a:spcPts val="0"/>
              </a:spcAft>
              <a:buClr>
                <a:schemeClr val="accent2"/>
              </a:buClr>
              <a:buSzPct val="100000"/>
              <a:buFont typeface="Wingdings 2"/>
              <a:buChar char=""/>
              <a:defRPr/>
            </a:pPr>
            <a:r>
              <a:rPr lang="en-US" sz="2100" dirty="0">
                <a:latin typeface="+mn-lt"/>
              </a:rPr>
              <a:t>A measure of the annual growth percentage of the market in which the business operates.</a:t>
            </a:r>
          </a:p>
          <a:p>
            <a:pPr marL="621792" lvl="1" indent="-228600" fontAlgn="auto">
              <a:spcBef>
                <a:spcPct val="40000"/>
              </a:spcBef>
              <a:spcAft>
                <a:spcPts val="0"/>
              </a:spcAft>
              <a:buClr>
                <a:schemeClr val="accent1"/>
              </a:buClr>
              <a:buFont typeface="Verdana"/>
              <a:buChar char="◦"/>
              <a:defRPr/>
            </a:pPr>
            <a:r>
              <a:rPr lang="en-US" sz="2300" dirty="0">
                <a:latin typeface="+mn-lt"/>
              </a:rPr>
              <a:t>Relative market share</a:t>
            </a:r>
          </a:p>
          <a:p>
            <a:pPr marL="859536" lvl="2" indent="-228600" fontAlgn="auto">
              <a:spcBef>
                <a:spcPct val="40000"/>
              </a:spcBef>
              <a:spcAft>
                <a:spcPts val="0"/>
              </a:spcAft>
              <a:buClr>
                <a:schemeClr val="accent2"/>
              </a:buClr>
              <a:buSzPct val="100000"/>
              <a:buFont typeface="Wingdings 2"/>
              <a:buChar char=""/>
              <a:defRPr/>
            </a:pPr>
            <a:r>
              <a:rPr lang="en-US" sz="2100" dirty="0">
                <a:latin typeface="+mn-lt"/>
              </a:rPr>
              <a:t>The firm’s market share divided by the market share of its largest competitor.</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ll"/>
          <p:cNvPicPr>
            <a:picLocks noGrp="1" noChangeAspect="1" noChangeArrowheads="1"/>
          </p:cNvPicPr>
          <p:nvPr>
            <p:ph idx="1"/>
          </p:nvPr>
        </p:nvPicPr>
        <p:blipFill>
          <a:blip r:embed="rId2" cstate="print"/>
          <a:srcRect/>
          <a:stretch>
            <a:fillRect/>
          </a:stretch>
        </p:blipFill>
        <p:spPr>
          <a:xfrm>
            <a:off x="349250" y="381000"/>
            <a:ext cx="7956550" cy="6096000"/>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124200" y="838200"/>
            <a:ext cx="2209800" cy="53340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2000" b="1">
                <a:latin typeface="Comic Sans MS" pitchFamily="66" charset="0"/>
              </a:rPr>
              <a:t>GOALS</a:t>
            </a:r>
          </a:p>
        </p:txBody>
      </p:sp>
      <p:sp>
        <p:nvSpPr>
          <p:cNvPr id="17411" name="Rectangle 3"/>
          <p:cNvSpPr>
            <a:spLocks noChangeArrowheads="1"/>
          </p:cNvSpPr>
          <p:nvPr/>
        </p:nvSpPr>
        <p:spPr bwMode="auto">
          <a:xfrm>
            <a:off x="2743200" y="1752600"/>
            <a:ext cx="3200400" cy="53340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2000" b="1">
                <a:latin typeface="Comic Sans MS" pitchFamily="66" charset="0"/>
              </a:rPr>
              <a:t>STRATEGIC PLANS</a:t>
            </a:r>
          </a:p>
        </p:txBody>
      </p:sp>
      <p:sp>
        <p:nvSpPr>
          <p:cNvPr id="17412" name="Rectangle 4"/>
          <p:cNvSpPr>
            <a:spLocks noChangeArrowheads="1"/>
          </p:cNvSpPr>
          <p:nvPr/>
        </p:nvSpPr>
        <p:spPr bwMode="auto">
          <a:xfrm>
            <a:off x="1066800" y="3124200"/>
            <a:ext cx="2743200" cy="533400"/>
          </a:xfrm>
          <a:prstGeom prst="rect">
            <a:avLst/>
          </a:prstGeom>
          <a:solidFill>
            <a:srgbClr val="E482BC"/>
          </a:solidFill>
          <a:ln w="9525">
            <a:solidFill>
              <a:schemeClr val="tx1"/>
            </a:solidFill>
            <a:miter lim="800000"/>
            <a:headEnd/>
            <a:tailEnd/>
          </a:ln>
        </p:spPr>
        <p:txBody>
          <a:bodyPr wrap="none" anchor="ctr"/>
          <a:lstStyle/>
          <a:p>
            <a:pPr algn="ctr" eaLnBrk="0" hangingPunct="0"/>
            <a:r>
              <a:rPr lang="en-US" sz="2000" b="1">
                <a:latin typeface="Comic Sans MS" pitchFamily="66" charset="0"/>
              </a:rPr>
              <a:t>SINGLE-USE PLANS</a:t>
            </a:r>
          </a:p>
        </p:txBody>
      </p:sp>
      <p:sp>
        <p:nvSpPr>
          <p:cNvPr id="17413" name="Rectangle 5"/>
          <p:cNvSpPr>
            <a:spLocks noChangeArrowheads="1"/>
          </p:cNvSpPr>
          <p:nvPr/>
        </p:nvSpPr>
        <p:spPr bwMode="auto">
          <a:xfrm>
            <a:off x="5105400" y="3124200"/>
            <a:ext cx="2590800" cy="533400"/>
          </a:xfrm>
          <a:prstGeom prst="rect">
            <a:avLst/>
          </a:prstGeom>
          <a:solidFill>
            <a:srgbClr val="E482BC"/>
          </a:solidFill>
          <a:ln w="9525">
            <a:solidFill>
              <a:schemeClr val="tx1"/>
            </a:solidFill>
            <a:miter lim="800000"/>
            <a:headEnd/>
            <a:tailEnd/>
          </a:ln>
        </p:spPr>
        <p:txBody>
          <a:bodyPr wrap="none" anchor="ctr"/>
          <a:lstStyle/>
          <a:p>
            <a:pPr algn="ctr" eaLnBrk="0" hangingPunct="0"/>
            <a:r>
              <a:rPr lang="en-US" sz="2000" b="1">
                <a:latin typeface="Comic Sans MS" pitchFamily="66" charset="0"/>
              </a:rPr>
              <a:t>STANDING PLANS</a:t>
            </a:r>
          </a:p>
        </p:txBody>
      </p:sp>
      <p:sp>
        <p:nvSpPr>
          <p:cNvPr id="17414" name="Rectangle 6"/>
          <p:cNvSpPr>
            <a:spLocks noChangeArrowheads="1"/>
          </p:cNvSpPr>
          <p:nvPr/>
        </p:nvSpPr>
        <p:spPr bwMode="auto">
          <a:xfrm>
            <a:off x="609600" y="4419600"/>
            <a:ext cx="1752600" cy="533400"/>
          </a:xfrm>
          <a:prstGeom prst="rect">
            <a:avLst/>
          </a:prstGeom>
          <a:solidFill>
            <a:srgbClr val="6AFCF9"/>
          </a:solidFill>
          <a:ln w="9525">
            <a:solidFill>
              <a:schemeClr val="tx1"/>
            </a:solidFill>
            <a:miter lim="800000"/>
            <a:headEnd/>
            <a:tailEnd/>
          </a:ln>
        </p:spPr>
        <p:txBody>
          <a:bodyPr wrap="none" anchor="ctr"/>
          <a:lstStyle/>
          <a:p>
            <a:pPr algn="ctr" eaLnBrk="0" hangingPunct="0"/>
            <a:r>
              <a:rPr lang="en-US" sz="2000" b="1">
                <a:latin typeface="Comic Sans MS" pitchFamily="66" charset="0"/>
              </a:rPr>
              <a:t>PROGRAMS</a:t>
            </a:r>
          </a:p>
        </p:txBody>
      </p:sp>
      <p:sp>
        <p:nvSpPr>
          <p:cNvPr id="17415" name="Rectangle 7"/>
          <p:cNvSpPr>
            <a:spLocks noChangeArrowheads="1"/>
          </p:cNvSpPr>
          <p:nvPr/>
        </p:nvSpPr>
        <p:spPr bwMode="auto">
          <a:xfrm>
            <a:off x="457200" y="5410200"/>
            <a:ext cx="1905000" cy="533400"/>
          </a:xfrm>
          <a:prstGeom prst="rect">
            <a:avLst/>
          </a:prstGeom>
          <a:solidFill>
            <a:srgbClr val="6AFCF9"/>
          </a:solidFill>
          <a:ln w="9525">
            <a:solidFill>
              <a:schemeClr val="tx1"/>
            </a:solidFill>
            <a:miter lim="800000"/>
            <a:headEnd/>
            <a:tailEnd/>
          </a:ln>
        </p:spPr>
        <p:txBody>
          <a:bodyPr wrap="none" anchor="ctr"/>
          <a:lstStyle/>
          <a:p>
            <a:pPr algn="ctr" eaLnBrk="0" hangingPunct="0"/>
            <a:r>
              <a:rPr lang="en-US" sz="2000" b="1">
                <a:latin typeface="Comic Sans MS" pitchFamily="66" charset="0"/>
              </a:rPr>
              <a:t>PROJECTS</a:t>
            </a:r>
          </a:p>
        </p:txBody>
      </p:sp>
      <p:sp>
        <p:nvSpPr>
          <p:cNvPr id="17416" name="Rectangle 8"/>
          <p:cNvSpPr>
            <a:spLocks noChangeArrowheads="1"/>
          </p:cNvSpPr>
          <p:nvPr/>
        </p:nvSpPr>
        <p:spPr bwMode="auto">
          <a:xfrm>
            <a:off x="2743200" y="4419600"/>
            <a:ext cx="1219200" cy="1447800"/>
          </a:xfrm>
          <a:prstGeom prst="rect">
            <a:avLst/>
          </a:prstGeom>
          <a:solidFill>
            <a:srgbClr val="6AFCF9"/>
          </a:solidFill>
          <a:ln w="9525">
            <a:solidFill>
              <a:schemeClr val="tx1"/>
            </a:solidFill>
            <a:miter lim="800000"/>
            <a:headEnd/>
            <a:tailEnd/>
          </a:ln>
        </p:spPr>
        <p:txBody>
          <a:bodyPr wrap="none" anchor="ctr"/>
          <a:lstStyle/>
          <a:p>
            <a:pPr algn="ctr" eaLnBrk="0" hangingPunct="0"/>
            <a:r>
              <a:rPr lang="en-US" sz="2000" b="1">
                <a:latin typeface="Comic Sans MS" pitchFamily="66" charset="0"/>
              </a:rPr>
              <a:t>BUDGET</a:t>
            </a:r>
          </a:p>
        </p:txBody>
      </p:sp>
      <p:sp>
        <p:nvSpPr>
          <p:cNvPr id="17417" name="Rectangle 9"/>
          <p:cNvSpPr>
            <a:spLocks noChangeArrowheads="1"/>
          </p:cNvSpPr>
          <p:nvPr/>
        </p:nvSpPr>
        <p:spPr bwMode="auto">
          <a:xfrm>
            <a:off x="5486400" y="3886200"/>
            <a:ext cx="1752600" cy="609600"/>
          </a:xfrm>
          <a:prstGeom prst="rect">
            <a:avLst/>
          </a:prstGeom>
          <a:solidFill>
            <a:srgbClr val="81E5A2"/>
          </a:solidFill>
          <a:ln w="9525">
            <a:solidFill>
              <a:schemeClr val="tx1"/>
            </a:solidFill>
            <a:miter lim="800000"/>
            <a:headEnd/>
            <a:tailEnd/>
          </a:ln>
        </p:spPr>
        <p:txBody>
          <a:bodyPr wrap="none" anchor="ctr"/>
          <a:lstStyle/>
          <a:p>
            <a:pPr algn="ctr" eaLnBrk="0" hangingPunct="0"/>
            <a:r>
              <a:rPr lang="en-US" sz="2000" b="1">
                <a:latin typeface="Comic Sans MS" pitchFamily="66" charset="0"/>
              </a:rPr>
              <a:t>POLICIES</a:t>
            </a:r>
          </a:p>
        </p:txBody>
      </p:sp>
      <p:sp>
        <p:nvSpPr>
          <p:cNvPr id="17418" name="Rectangle 10"/>
          <p:cNvSpPr>
            <a:spLocks noChangeArrowheads="1"/>
          </p:cNvSpPr>
          <p:nvPr/>
        </p:nvSpPr>
        <p:spPr bwMode="auto">
          <a:xfrm>
            <a:off x="4800600" y="4800600"/>
            <a:ext cx="3200400" cy="685800"/>
          </a:xfrm>
          <a:prstGeom prst="rect">
            <a:avLst/>
          </a:prstGeom>
          <a:solidFill>
            <a:srgbClr val="81E5A2"/>
          </a:solidFill>
          <a:ln w="9525">
            <a:solidFill>
              <a:schemeClr val="tx1"/>
            </a:solidFill>
            <a:miter lim="800000"/>
            <a:headEnd/>
            <a:tailEnd/>
          </a:ln>
        </p:spPr>
        <p:txBody>
          <a:bodyPr wrap="none" anchor="ctr"/>
          <a:lstStyle/>
          <a:p>
            <a:pPr algn="ctr" eaLnBrk="0" hangingPunct="0"/>
            <a:r>
              <a:rPr lang="en-US" sz="2000" b="1">
                <a:latin typeface="Comic Sans MS" pitchFamily="66" charset="0"/>
              </a:rPr>
              <a:t>STANDARD PROCEDURE </a:t>
            </a:r>
          </a:p>
          <a:p>
            <a:pPr algn="ctr" eaLnBrk="0" hangingPunct="0"/>
            <a:r>
              <a:rPr lang="en-US" sz="2000" b="1">
                <a:latin typeface="Comic Sans MS" pitchFamily="66" charset="0"/>
              </a:rPr>
              <a:t>AND METHODS</a:t>
            </a:r>
          </a:p>
        </p:txBody>
      </p:sp>
      <p:sp>
        <p:nvSpPr>
          <p:cNvPr id="17419" name="Rectangle 11"/>
          <p:cNvSpPr>
            <a:spLocks noChangeArrowheads="1"/>
          </p:cNvSpPr>
          <p:nvPr/>
        </p:nvSpPr>
        <p:spPr bwMode="auto">
          <a:xfrm>
            <a:off x="5562600" y="5867400"/>
            <a:ext cx="1752600" cy="609600"/>
          </a:xfrm>
          <a:prstGeom prst="rect">
            <a:avLst/>
          </a:prstGeom>
          <a:solidFill>
            <a:srgbClr val="81E5A2"/>
          </a:solidFill>
          <a:ln w="9525">
            <a:solidFill>
              <a:schemeClr val="tx1"/>
            </a:solidFill>
            <a:miter lim="800000"/>
            <a:headEnd/>
            <a:tailEnd/>
          </a:ln>
        </p:spPr>
        <p:txBody>
          <a:bodyPr wrap="none" anchor="ctr"/>
          <a:lstStyle/>
          <a:p>
            <a:pPr algn="ctr" eaLnBrk="0" hangingPunct="0"/>
            <a:r>
              <a:rPr lang="en-US" sz="2000" b="1">
                <a:latin typeface="Comic Sans MS" pitchFamily="66" charset="0"/>
              </a:rPr>
              <a:t>RULES</a:t>
            </a:r>
          </a:p>
        </p:txBody>
      </p:sp>
      <p:sp>
        <p:nvSpPr>
          <p:cNvPr id="17420" name="Text Box 12"/>
          <p:cNvSpPr txBox="1">
            <a:spLocks noChangeArrowheads="1"/>
          </p:cNvSpPr>
          <p:nvPr/>
        </p:nvSpPr>
        <p:spPr bwMode="auto">
          <a:xfrm>
            <a:off x="1738313" y="158750"/>
            <a:ext cx="5562600" cy="457200"/>
          </a:xfrm>
          <a:prstGeom prst="rect">
            <a:avLst/>
          </a:prstGeom>
          <a:noFill/>
          <a:ln w="9525">
            <a:noFill/>
            <a:miter lim="800000"/>
            <a:headEnd/>
            <a:tailEnd/>
          </a:ln>
        </p:spPr>
        <p:txBody>
          <a:bodyPr>
            <a:spAutoFit/>
          </a:bodyPr>
          <a:lstStyle/>
          <a:p>
            <a:pPr eaLnBrk="0" hangingPunct="0">
              <a:spcBef>
                <a:spcPct val="50000"/>
              </a:spcBef>
            </a:pPr>
            <a:r>
              <a:rPr lang="en-US" sz="2400" b="1">
                <a:solidFill>
                  <a:srgbClr val="6F3CCC"/>
                </a:solidFill>
                <a:latin typeface="Comic Sans MS" pitchFamily="66" charset="0"/>
              </a:rPr>
              <a:t>OPERATIONALIZING STRATEGY</a:t>
            </a:r>
          </a:p>
        </p:txBody>
      </p:sp>
      <p:sp>
        <p:nvSpPr>
          <p:cNvPr id="17421" name="Line 13"/>
          <p:cNvSpPr>
            <a:spLocks noChangeShapeType="1"/>
          </p:cNvSpPr>
          <p:nvPr/>
        </p:nvSpPr>
        <p:spPr bwMode="auto">
          <a:xfrm>
            <a:off x="2209800" y="2743200"/>
            <a:ext cx="4114800" cy="0"/>
          </a:xfrm>
          <a:prstGeom prst="line">
            <a:avLst/>
          </a:prstGeom>
          <a:noFill/>
          <a:ln w="9525">
            <a:solidFill>
              <a:schemeClr val="tx1"/>
            </a:solidFill>
            <a:round/>
            <a:headEnd/>
            <a:tailEnd/>
          </a:ln>
        </p:spPr>
        <p:txBody>
          <a:bodyPr/>
          <a:lstStyle/>
          <a:p>
            <a:endParaRPr lang="en-US"/>
          </a:p>
        </p:txBody>
      </p:sp>
      <p:sp>
        <p:nvSpPr>
          <p:cNvPr id="17422" name="Line 14"/>
          <p:cNvSpPr>
            <a:spLocks noChangeShapeType="1"/>
          </p:cNvSpPr>
          <p:nvPr/>
        </p:nvSpPr>
        <p:spPr bwMode="auto">
          <a:xfrm>
            <a:off x="4343400" y="2286000"/>
            <a:ext cx="0" cy="457200"/>
          </a:xfrm>
          <a:prstGeom prst="line">
            <a:avLst/>
          </a:prstGeom>
          <a:noFill/>
          <a:ln w="9525">
            <a:solidFill>
              <a:schemeClr val="tx1"/>
            </a:solidFill>
            <a:round/>
            <a:headEnd/>
            <a:tailEnd/>
          </a:ln>
        </p:spPr>
        <p:txBody>
          <a:bodyPr/>
          <a:lstStyle/>
          <a:p>
            <a:endParaRPr lang="en-US"/>
          </a:p>
        </p:txBody>
      </p:sp>
      <p:sp>
        <p:nvSpPr>
          <p:cNvPr id="17423" name="Line 15"/>
          <p:cNvSpPr>
            <a:spLocks noChangeShapeType="1"/>
          </p:cNvSpPr>
          <p:nvPr/>
        </p:nvSpPr>
        <p:spPr bwMode="auto">
          <a:xfrm>
            <a:off x="2209800" y="2743200"/>
            <a:ext cx="0" cy="381000"/>
          </a:xfrm>
          <a:prstGeom prst="line">
            <a:avLst/>
          </a:prstGeom>
          <a:noFill/>
          <a:ln w="9525">
            <a:solidFill>
              <a:schemeClr val="tx1"/>
            </a:solidFill>
            <a:round/>
            <a:headEnd/>
            <a:tailEnd type="triangle" w="med" len="med"/>
          </a:ln>
        </p:spPr>
        <p:txBody>
          <a:bodyPr/>
          <a:lstStyle/>
          <a:p>
            <a:endParaRPr lang="en-US"/>
          </a:p>
        </p:txBody>
      </p:sp>
      <p:sp>
        <p:nvSpPr>
          <p:cNvPr id="17424" name="Line 16"/>
          <p:cNvSpPr>
            <a:spLocks noChangeShapeType="1"/>
          </p:cNvSpPr>
          <p:nvPr/>
        </p:nvSpPr>
        <p:spPr bwMode="auto">
          <a:xfrm>
            <a:off x="6324600" y="2743200"/>
            <a:ext cx="0" cy="381000"/>
          </a:xfrm>
          <a:prstGeom prst="line">
            <a:avLst/>
          </a:prstGeom>
          <a:noFill/>
          <a:ln w="9525">
            <a:solidFill>
              <a:schemeClr val="tx1"/>
            </a:solidFill>
            <a:round/>
            <a:headEnd/>
            <a:tailEnd type="triangle" w="med" len="med"/>
          </a:ln>
        </p:spPr>
        <p:txBody>
          <a:bodyPr/>
          <a:lstStyle/>
          <a:p>
            <a:endParaRPr lang="en-US"/>
          </a:p>
        </p:txBody>
      </p:sp>
      <p:sp>
        <p:nvSpPr>
          <p:cNvPr id="17428" name="Line 20"/>
          <p:cNvSpPr>
            <a:spLocks noChangeShapeType="1"/>
          </p:cNvSpPr>
          <p:nvPr/>
        </p:nvSpPr>
        <p:spPr bwMode="auto">
          <a:xfrm>
            <a:off x="6324600" y="3657600"/>
            <a:ext cx="0" cy="228600"/>
          </a:xfrm>
          <a:prstGeom prst="line">
            <a:avLst/>
          </a:prstGeom>
          <a:noFill/>
          <a:ln w="9525">
            <a:solidFill>
              <a:schemeClr val="tx1"/>
            </a:solidFill>
            <a:round/>
            <a:headEnd/>
            <a:tailEnd type="triangle" w="med" len="med"/>
          </a:ln>
        </p:spPr>
        <p:txBody>
          <a:bodyPr/>
          <a:lstStyle/>
          <a:p>
            <a:endParaRPr lang="en-US"/>
          </a:p>
        </p:txBody>
      </p:sp>
      <p:sp>
        <p:nvSpPr>
          <p:cNvPr id="17429" name="Line 21"/>
          <p:cNvSpPr>
            <a:spLocks noChangeShapeType="1"/>
          </p:cNvSpPr>
          <p:nvPr/>
        </p:nvSpPr>
        <p:spPr bwMode="auto">
          <a:xfrm>
            <a:off x="6324600" y="4495800"/>
            <a:ext cx="0" cy="304800"/>
          </a:xfrm>
          <a:prstGeom prst="line">
            <a:avLst/>
          </a:prstGeom>
          <a:noFill/>
          <a:ln w="9525">
            <a:solidFill>
              <a:schemeClr val="tx1"/>
            </a:solidFill>
            <a:round/>
            <a:headEnd/>
            <a:tailEnd type="triangle" w="med" len="med"/>
          </a:ln>
        </p:spPr>
        <p:txBody>
          <a:bodyPr/>
          <a:lstStyle/>
          <a:p>
            <a:endParaRPr lang="en-US"/>
          </a:p>
        </p:txBody>
      </p:sp>
      <p:sp>
        <p:nvSpPr>
          <p:cNvPr id="17430" name="Line 22"/>
          <p:cNvSpPr>
            <a:spLocks noChangeShapeType="1"/>
          </p:cNvSpPr>
          <p:nvPr/>
        </p:nvSpPr>
        <p:spPr bwMode="auto">
          <a:xfrm>
            <a:off x="6324600" y="5486400"/>
            <a:ext cx="0" cy="381000"/>
          </a:xfrm>
          <a:prstGeom prst="line">
            <a:avLst/>
          </a:prstGeom>
          <a:noFill/>
          <a:ln w="9525">
            <a:solidFill>
              <a:schemeClr val="tx1"/>
            </a:solidFill>
            <a:round/>
            <a:headEnd/>
            <a:tailEnd type="triangle" w="med" len="med"/>
          </a:ln>
        </p:spPr>
        <p:txBody>
          <a:bodyPr/>
          <a:lstStyle/>
          <a:p>
            <a:endParaRPr lang="en-US"/>
          </a:p>
        </p:txBody>
      </p:sp>
      <p:sp>
        <p:nvSpPr>
          <p:cNvPr id="17431" name="Line 23"/>
          <p:cNvSpPr>
            <a:spLocks noChangeShapeType="1"/>
          </p:cNvSpPr>
          <p:nvPr/>
        </p:nvSpPr>
        <p:spPr bwMode="auto">
          <a:xfrm>
            <a:off x="1447800" y="3657600"/>
            <a:ext cx="0" cy="762000"/>
          </a:xfrm>
          <a:prstGeom prst="line">
            <a:avLst/>
          </a:prstGeom>
          <a:noFill/>
          <a:ln w="9525">
            <a:solidFill>
              <a:schemeClr val="tx1"/>
            </a:solidFill>
            <a:round/>
            <a:headEnd/>
            <a:tailEnd type="triangle" w="med" len="med"/>
          </a:ln>
        </p:spPr>
        <p:txBody>
          <a:bodyPr/>
          <a:lstStyle/>
          <a:p>
            <a:endParaRPr lang="en-US"/>
          </a:p>
        </p:txBody>
      </p:sp>
      <p:sp>
        <p:nvSpPr>
          <p:cNvPr id="17432" name="Line 24"/>
          <p:cNvSpPr>
            <a:spLocks noChangeShapeType="1"/>
          </p:cNvSpPr>
          <p:nvPr/>
        </p:nvSpPr>
        <p:spPr bwMode="auto">
          <a:xfrm>
            <a:off x="1371600" y="4953000"/>
            <a:ext cx="0" cy="533400"/>
          </a:xfrm>
          <a:prstGeom prst="line">
            <a:avLst/>
          </a:prstGeom>
          <a:noFill/>
          <a:ln w="9525">
            <a:solidFill>
              <a:schemeClr val="tx1"/>
            </a:solidFill>
            <a:round/>
            <a:headEnd/>
            <a:tailEnd type="triangle" w="med" len="med"/>
          </a:ln>
        </p:spPr>
        <p:txBody>
          <a:bodyPr/>
          <a:lstStyle/>
          <a:p>
            <a:endParaRPr lang="en-US"/>
          </a:p>
        </p:txBody>
      </p:sp>
      <p:sp>
        <p:nvSpPr>
          <p:cNvPr id="17433" name="Line 25"/>
          <p:cNvSpPr>
            <a:spLocks noChangeShapeType="1"/>
          </p:cNvSpPr>
          <p:nvPr/>
        </p:nvSpPr>
        <p:spPr bwMode="auto">
          <a:xfrm flipH="1">
            <a:off x="2286000" y="4648200"/>
            <a:ext cx="457200" cy="0"/>
          </a:xfrm>
          <a:prstGeom prst="line">
            <a:avLst/>
          </a:prstGeom>
          <a:noFill/>
          <a:ln w="9525">
            <a:solidFill>
              <a:schemeClr val="tx1"/>
            </a:solidFill>
            <a:round/>
            <a:headEnd/>
            <a:tailEnd type="triangle" w="med" len="med"/>
          </a:ln>
        </p:spPr>
        <p:txBody>
          <a:bodyPr/>
          <a:lstStyle/>
          <a:p>
            <a:endParaRPr lang="en-US"/>
          </a:p>
        </p:txBody>
      </p:sp>
      <p:sp>
        <p:nvSpPr>
          <p:cNvPr id="17434" name="Line 26"/>
          <p:cNvSpPr>
            <a:spLocks noChangeShapeType="1"/>
          </p:cNvSpPr>
          <p:nvPr/>
        </p:nvSpPr>
        <p:spPr bwMode="auto">
          <a:xfrm flipH="1">
            <a:off x="2362200" y="5562600"/>
            <a:ext cx="381000" cy="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idx="1"/>
          </p:nvPr>
        </p:nvSpPr>
        <p:spPr/>
        <p:txBody>
          <a:bodyPr/>
          <a:lstStyle/>
          <a:p>
            <a:pPr eaLnBrk="1" hangingPunct="1">
              <a:lnSpc>
                <a:spcPct val="80000"/>
              </a:lnSpc>
              <a:buFont typeface="Wingdings" pitchFamily="2" charset="2"/>
              <a:buNone/>
            </a:pPr>
            <a:endParaRPr lang="en-US" sz="2800" b="1" dirty="0" smtClean="0">
              <a:solidFill>
                <a:schemeClr val="folHlink"/>
              </a:solidFill>
            </a:endParaRPr>
          </a:p>
          <a:p>
            <a:pPr eaLnBrk="1" hangingPunct="1">
              <a:lnSpc>
                <a:spcPct val="80000"/>
              </a:lnSpc>
              <a:buFont typeface="Wingdings" pitchFamily="2" charset="2"/>
              <a:buChar char="Ø"/>
            </a:pPr>
            <a:r>
              <a:rPr lang="en-US" sz="2800" dirty="0" smtClean="0"/>
              <a:t>Placing products in the BCG matrix provides 4 categories in a portfolio of a company.</a:t>
            </a:r>
          </a:p>
          <a:p>
            <a:pPr eaLnBrk="1" hangingPunct="1">
              <a:lnSpc>
                <a:spcPct val="80000"/>
              </a:lnSpc>
              <a:buFont typeface="Wingdings 3" pitchFamily="18" charset="2"/>
              <a:buNone/>
            </a:pPr>
            <a:endParaRPr lang="en-US" sz="2400" dirty="0" smtClean="0"/>
          </a:p>
          <a:p>
            <a:pPr lvl="1" eaLnBrk="1" hangingPunct="1">
              <a:lnSpc>
                <a:spcPct val="80000"/>
              </a:lnSpc>
              <a:buFont typeface="Wingdings" pitchFamily="2" charset="2"/>
              <a:buChar char="Ø"/>
            </a:pPr>
            <a:r>
              <a:rPr lang="en-US" sz="3200" dirty="0" smtClean="0"/>
              <a:t>Question Mark</a:t>
            </a:r>
          </a:p>
          <a:p>
            <a:pPr lvl="1" eaLnBrk="1" hangingPunct="1">
              <a:lnSpc>
                <a:spcPct val="80000"/>
              </a:lnSpc>
              <a:buFont typeface="Wingdings" pitchFamily="2" charset="2"/>
              <a:buChar char="Ø"/>
            </a:pPr>
            <a:r>
              <a:rPr lang="en-US" sz="3200" dirty="0" smtClean="0"/>
              <a:t>Stars </a:t>
            </a:r>
          </a:p>
          <a:p>
            <a:pPr lvl="1" eaLnBrk="1" hangingPunct="1">
              <a:lnSpc>
                <a:spcPct val="80000"/>
              </a:lnSpc>
              <a:buFont typeface="Wingdings" pitchFamily="2" charset="2"/>
              <a:buChar char="Ø"/>
            </a:pPr>
            <a:r>
              <a:rPr lang="en-US" sz="3200" dirty="0" smtClean="0"/>
              <a:t>Cash cow</a:t>
            </a:r>
          </a:p>
          <a:p>
            <a:pPr lvl="1" eaLnBrk="1" hangingPunct="1">
              <a:lnSpc>
                <a:spcPct val="80000"/>
              </a:lnSpc>
              <a:buFont typeface="Wingdings" pitchFamily="2" charset="2"/>
              <a:buChar char="Ø"/>
            </a:pPr>
            <a:r>
              <a:rPr lang="en-US" sz="3200" dirty="0" smtClean="0"/>
              <a:t>Dog</a:t>
            </a:r>
          </a:p>
        </p:txBody>
      </p:sp>
      <p:sp>
        <p:nvSpPr>
          <p:cNvPr id="3" name="Title 2"/>
          <p:cNvSpPr>
            <a:spLocks noGrp="1"/>
          </p:cNvSpPr>
          <p:nvPr>
            <p:ph type="title"/>
          </p:nvPr>
        </p:nvSpPr>
        <p:spPr/>
        <p:txBody>
          <a:bodyPr>
            <a:noAutofit/>
          </a:bodyPr>
          <a:lstStyle/>
          <a:p>
            <a:pPr eaLnBrk="1" fontAlgn="auto" hangingPunct="1">
              <a:spcAft>
                <a:spcPts val="0"/>
              </a:spcAft>
              <a:defRPr/>
            </a:pPr>
            <a:r>
              <a:rPr lang="en-US" sz="3600" dirty="0" smtClean="0">
                <a:solidFill>
                  <a:schemeClr val="folHlink"/>
                </a:solidFill>
              </a:rPr>
              <a:t>Four segments of the BCG Matrix</a:t>
            </a:r>
            <a:br>
              <a:rPr lang="en-US" sz="3600" dirty="0" smtClean="0">
                <a:solidFill>
                  <a:schemeClr val="folHlink"/>
                </a:solidFill>
              </a:rPr>
            </a:br>
            <a:endParaRPr lang="en-US" sz="36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p:cNvSpPr>
            <a:spLocks noGrp="1"/>
          </p:cNvSpPr>
          <p:nvPr>
            <p:ph idx="1"/>
          </p:nvPr>
        </p:nvSpPr>
        <p:spPr/>
        <p:txBody>
          <a:bodyPr/>
          <a:lstStyle/>
          <a:p>
            <a:pPr eaLnBrk="1" hangingPunct="1">
              <a:lnSpc>
                <a:spcPct val="90000"/>
              </a:lnSpc>
            </a:pPr>
            <a:endParaRPr lang="en-US" sz="2400" dirty="0" smtClean="0"/>
          </a:p>
          <a:p>
            <a:pPr lvl="1" algn="just" eaLnBrk="1" hangingPunct="1">
              <a:lnSpc>
                <a:spcPct val="90000"/>
              </a:lnSpc>
            </a:pPr>
            <a:r>
              <a:rPr lang="en-US" sz="2400" dirty="0" smtClean="0"/>
              <a:t>Question Marks have the worst cash characteristics of all, because they have high cash demands and generate low returns, because of their low market share. </a:t>
            </a:r>
          </a:p>
          <a:p>
            <a:pPr lvl="1" algn="just" eaLnBrk="1" hangingPunct="1">
              <a:lnSpc>
                <a:spcPct val="90000"/>
              </a:lnSpc>
            </a:pPr>
            <a:endParaRPr lang="en-US" sz="2400" dirty="0" smtClean="0"/>
          </a:p>
          <a:p>
            <a:pPr eaLnBrk="1" hangingPunct="1">
              <a:buFont typeface="Wingdings 3" pitchFamily="18" charset="2"/>
              <a:buNone/>
            </a:pPr>
            <a:endParaRPr lang="en-US" dirty="0" smtClean="0"/>
          </a:p>
        </p:txBody>
      </p:sp>
      <p:sp>
        <p:nvSpPr>
          <p:cNvPr id="3" name="Title 2"/>
          <p:cNvSpPr>
            <a:spLocks noGrp="1"/>
          </p:cNvSpPr>
          <p:nvPr>
            <p:ph type="title"/>
          </p:nvPr>
        </p:nvSpPr>
        <p:spPr>
          <a:xfrm>
            <a:off x="457200" y="457200"/>
            <a:ext cx="8229600" cy="1143000"/>
          </a:xfrm>
        </p:spPr>
        <p:txBody>
          <a:bodyPr>
            <a:normAutofit fontScale="90000"/>
          </a:bodyPr>
          <a:lstStyle/>
          <a:p>
            <a:pPr eaLnBrk="1" fontAlgn="auto" hangingPunct="1">
              <a:spcAft>
                <a:spcPts val="0"/>
              </a:spcAft>
              <a:defRPr/>
            </a:pPr>
            <a:r>
              <a:rPr lang="en-US" sz="3600" dirty="0" smtClean="0">
                <a:solidFill>
                  <a:srgbClr val="FF0066"/>
                </a:solidFill>
              </a:rPr>
              <a:t>Question Marks</a:t>
            </a:r>
            <a:r>
              <a:rPr lang="en-US" sz="3600" dirty="0" smtClean="0"/>
              <a:t> (high growth, low market share) </a:t>
            </a:r>
            <a:r>
              <a:rPr lang="en-US" sz="4400" dirty="0" smtClean="0"/>
              <a:t/>
            </a:r>
            <a:br>
              <a:rPr lang="en-US" sz="4400" dirty="0" smtClean="0"/>
            </a:b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fontAlgn="auto" hangingPunct="1">
              <a:spcAft>
                <a:spcPts val="0"/>
              </a:spcAft>
              <a:defRPr/>
            </a:pPr>
            <a:r>
              <a:rPr lang="en-US" dirty="0" smtClean="0"/>
              <a:t>Question Mark</a:t>
            </a:r>
            <a:endParaRPr lang="en-US" dirty="0"/>
          </a:p>
        </p:txBody>
      </p:sp>
      <p:pic>
        <p:nvPicPr>
          <p:cNvPr id="100355" name="Picture 2" descr="http://www.priceit.in/wp-content/uploads/2009/10/Bajaj-Kristal-DTSi.jpg"/>
          <p:cNvPicPr>
            <a:picLocks noChangeAspect="1" noChangeArrowheads="1"/>
          </p:cNvPicPr>
          <p:nvPr/>
        </p:nvPicPr>
        <p:blipFill>
          <a:blip r:embed="rId2" cstate="print"/>
          <a:srcRect/>
          <a:stretch>
            <a:fillRect/>
          </a:stretch>
        </p:blipFill>
        <p:spPr bwMode="auto">
          <a:xfrm>
            <a:off x="1447800" y="1524000"/>
            <a:ext cx="6267450" cy="4438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1"/>
          <p:cNvSpPr>
            <a:spLocks noGrp="1"/>
          </p:cNvSpPr>
          <p:nvPr>
            <p:ph idx="1"/>
          </p:nvPr>
        </p:nvSpPr>
        <p:spPr>
          <a:xfrm>
            <a:off x="381000" y="1066800"/>
            <a:ext cx="8305800" cy="4940300"/>
          </a:xfrm>
        </p:spPr>
        <p:txBody>
          <a:bodyPr/>
          <a:lstStyle/>
          <a:p>
            <a:pPr lvl="1" algn="just" eaLnBrk="1" hangingPunct="1">
              <a:lnSpc>
                <a:spcPct val="80000"/>
              </a:lnSpc>
              <a:buFont typeface="Wingdings" pitchFamily="2" charset="2"/>
              <a:buChar char="Ø"/>
            </a:pPr>
            <a:r>
              <a:rPr lang="en-US" sz="2400" smtClean="0"/>
              <a:t>Stars are using large amounts of cash. Stars are leaders in the business. Therefore they should also generate large amounts of cash.</a:t>
            </a:r>
          </a:p>
          <a:p>
            <a:pPr lvl="1" eaLnBrk="1" hangingPunct="1">
              <a:lnSpc>
                <a:spcPct val="80000"/>
              </a:lnSpc>
              <a:buFont typeface="Wingdings" pitchFamily="2" charset="2"/>
              <a:buChar char="Ø"/>
            </a:pPr>
            <a:endParaRPr lang="en-US" sz="2400" smtClean="0"/>
          </a:p>
          <a:p>
            <a:pPr lvl="1" eaLnBrk="1" hangingPunct="1">
              <a:lnSpc>
                <a:spcPct val="80000"/>
              </a:lnSpc>
              <a:buFont typeface="Wingdings" pitchFamily="2" charset="2"/>
              <a:buChar char="Ø"/>
            </a:pPr>
            <a:r>
              <a:rPr lang="en-US" sz="2400" smtClean="0"/>
              <a:t>Offer attractive profit and growth opportunities.</a:t>
            </a:r>
          </a:p>
          <a:p>
            <a:pPr lvl="1" eaLnBrk="1" hangingPunct="1">
              <a:lnSpc>
                <a:spcPct val="80000"/>
              </a:lnSpc>
              <a:buFont typeface="Verdana" pitchFamily="34" charset="0"/>
              <a:buNone/>
            </a:pPr>
            <a:endParaRPr lang="en-US" sz="2400" smtClean="0"/>
          </a:p>
        </p:txBody>
      </p:sp>
      <p:sp>
        <p:nvSpPr>
          <p:cNvPr id="3" name="Title 2"/>
          <p:cNvSpPr>
            <a:spLocks noGrp="1"/>
          </p:cNvSpPr>
          <p:nvPr>
            <p:ph type="title"/>
          </p:nvPr>
        </p:nvSpPr>
        <p:spPr>
          <a:xfrm>
            <a:off x="381000" y="304800"/>
            <a:ext cx="8610600" cy="990600"/>
          </a:xfrm>
        </p:spPr>
        <p:txBody>
          <a:bodyPr>
            <a:noAutofit/>
          </a:bodyPr>
          <a:lstStyle/>
          <a:p>
            <a:pPr eaLnBrk="1" fontAlgn="auto" hangingPunct="1">
              <a:spcAft>
                <a:spcPts val="0"/>
              </a:spcAft>
              <a:defRPr/>
            </a:pPr>
            <a:r>
              <a:rPr lang="en-US" sz="3200" dirty="0" smtClean="0">
                <a:solidFill>
                  <a:srgbClr val="FF0066"/>
                </a:solidFill>
              </a:rPr>
              <a:t>Stars</a:t>
            </a:r>
            <a:r>
              <a:rPr lang="en-US" sz="3200" dirty="0" smtClean="0"/>
              <a:t> (high growth, high market share) </a:t>
            </a:r>
            <a:br>
              <a:rPr lang="en-US" sz="3200" dirty="0" smtClean="0"/>
            </a:br>
            <a:endParaRPr lang="en-US" sz="2800" dirty="0"/>
          </a:p>
        </p:txBody>
      </p:sp>
      <p:pic>
        <p:nvPicPr>
          <p:cNvPr id="97284" name="Picture 2" descr="http://lh4.ggpht.com/_pWZgVbYTwDA/RxxqAt7NYvI/AAAAAAAABEI/ONrDlt9f4uU/s640/IMG_5690.jpg"/>
          <p:cNvPicPr>
            <a:picLocks noChangeAspect="1" noChangeArrowheads="1"/>
          </p:cNvPicPr>
          <p:nvPr/>
        </p:nvPicPr>
        <p:blipFill>
          <a:blip r:embed="rId2" cstate="print"/>
          <a:srcRect/>
          <a:stretch>
            <a:fillRect/>
          </a:stretch>
        </p:blipFill>
        <p:spPr bwMode="auto">
          <a:xfrm>
            <a:off x="838200" y="2895600"/>
            <a:ext cx="7543800" cy="297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02300"/>
          </a:xfrm>
        </p:spPr>
        <p:txBody>
          <a:bodyPr>
            <a:normAutofit/>
          </a:bodyPr>
          <a:lstStyle/>
          <a:p>
            <a:pPr marL="365760" indent="-256032" eaLnBrk="1" fontAlgn="auto" hangingPunct="1">
              <a:lnSpc>
                <a:spcPct val="80000"/>
              </a:lnSpc>
              <a:spcAft>
                <a:spcPts val="0"/>
              </a:spcAft>
              <a:buFont typeface="Wingdings 3"/>
              <a:buNone/>
              <a:defRPr/>
            </a:pPr>
            <a:r>
              <a:rPr lang="en-US" sz="2800" b="1" dirty="0" smtClean="0">
                <a:solidFill>
                  <a:srgbClr val="FF0066"/>
                </a:solidFill>
              </a:rPr>
              <a:t>Cash Cows</a:t>
            </a:r>
            <a:r>
              <a:rPr lang="en-US" sz="2800" b="1" dirty="0" smtClean="0"/>
              <a:t> </a:t>
            </a:r>
            <a:r>
              <a:rPr lang="en-US" sz="2800" b="1" dirty="0" smtClean="0">
                <a:solidFill>
                  <a:schemeClr val="tx2">
                    <a:lumMod val="50000"/>
                  </a:schemeClr>
                </a:solidFill>
              </a:rPr>
              <a:t>(low growth, high market share)</a:t>
            </a:r>
          </a:p>
          <a:p>
            <a:pPr marL="365760" indent="-256032" eaLnBrk="1" fontAlgn="auto" hangingPunct="1">
              <a:lnSpc>
                <a:spcPct val="80000"/>
              </a:lnSpc>
              <a:spcAft>
                <a:spcPts val="0"/>
              </a:spcAft>
              <a:buFont typeface="Wingdings 3"/>
              <a:buNone/>
              <a:defRPr/>
            </a:pPr>
            <a:r>
              <a:rPr lang="en-US" sz="2800" dirty="0" smtClean="0"/>
              <a:t> </a:t>
            </a:r>
          </a:p>
          <a:p>
            <a:pPr marL="621792" lvl="1" algn="just" eaLnBrk="1" fontAlgn="auto" hangingPunct="1">
              <a:lnSpc>
                <a:spcPct val="80000"/>
              </a:lnSpc>
              <a:spcBef>
                <a:spcPts val="324"/>
              </a:spcBef>
              <a:spcAft>
                <a:spcPts val="0"/>
              </a:spcAft>
              <a:buFont typeface="Wingdings" pitchFamily="2" charset="2"/>
              <a:buChar char="Ø"/>
              <a:defRPr/>
            </a:pPr>
            <a:r>
              <a:rPr lang="en-US" sz="2400" dirty="0" smtClean="0"/>
              <a:t>Profits and cash generation should be high. Because of the low growth, investments which are needed should be low. </a:t>
            </a:r>
          </a:p>
          <a:p>
            <a:pPr marL="621792" lvl="1" eaLnBrk="1" fontAlgn="auto" hangingPunct="1">
              <a:lnSpc>
                <a:spcPct val="80000"/>
              </a:lnSpc>
              <a:spcBef>
                <a:spcPts val="324"/>
              </a:spcBef>
              <a:spcAft>
                <a:spcPts val="0"/>
              </a:spcAft>
              <a:buFont typeface="Wingdings" pitchFamily="2" charset="2"/>
              <a:buChar char="Ø"/>
              <a:defRPr/>
            </a:pPr>
            <a:endParaRPr lang="en-US" sz="2400" dirty="0" smtClean="0"/>
          </a:p>
          <a:p>
            <a:pPr marL="621792" lvl="1" eaLnBrk="1" fontAlgn="auto" hangingPunct="1">
              <a:lnSpc>
                <a:spcPct val="80000"/>
              </a:lnSpc>
              <a:spcBef>
                <a:spcPts val="324"/>
              </a:spcBef>
              <a:spcAft>
                <a:spcPts val="0"/>
              </a:spcAft>
              <a:buFont typeface="Wingdings" pitchFamily="2" charset="2"/>
              <a:buChar char="Ø"/>
              <a:defRPr/>
            </a:pPr>
            <a:r>
              <a:rPr lang="en-US" sz="2400" dirty="0" smtClean="0"/>
              <a:t>Generally yesterday’s stars that have matured.</a:t>
            </a:r>
            <a:endParaRPr lang="en-US" dirty="0" smtClean="0"/>
          </a:p>
          <a:p>
            <a:pPr marL="365760" indent="-256032" eaLnBrk="1" fontAlgn="auto" hangingPunct="1">
              <a:spcAft>
                <a:spcPts val="0"/>
              </a:spcAft>
              <a:buFont typeface="Wingdings 3"/>
              <a:buNone/>
              <a:defRPr/>
            </a:pPr>
            <a:endParaRPr lang="en-US" dirty="0"/>
          </a:p>
        </p:txBody>
      </p:sp>
      <p:sp>
        <p:nvSpPr>
          <p:cNvPr id="98307" name="AutoShape 2" descr="http://abhisays.com/wp-content/uploads/2008/06/forum-bangalore.jpg"/>
          <p:cNvSpPr>
            <a:spLocks noChangeAspect="1" noChangeArrowheads="1"/>
          </p:cNvSpPr>
          <p:nvPr/>
        </p:nvSpPr>
        <p:spPr bwMode="auto">
          <a:xfrm>
            <a:off x="63500" y="-136525"/>
            <a:ext cx="7077075" cy="3248025"/>
          </a:xfrm>
          <a:prstGeom prst="rect">
            <a:avLst/>
          </a:prstGeom>
          <a:noFill/>
          <a:ln w="9525">
            <a:noFill/>
            <a:miter lim="800000"/>
            <a:headEnd/>
            <a:tailEnd/>
          </a:ln>
        </p:spPr>
        <p:txBody>
          <a:bodyPr/>
          <a:lstStyle/>
          <a:p>
            <a:endParaRPr lang="en-US"/>
          </a:p>
        </p:txBody>
      </p:sp>
      <p:pic>
        <p:nvPicPr>
          <p:cNvPr id="98308" name="Picture 6" descr="http://news.indianpropertyreview.com/wp-content/uploads/2010/09/pvr-cinema-building-300x178.jpg"/>
          <p:cNvPicPr>
            <a:picLocks noChangeAspect="1" noChangeArrowheads="1"/>
          </p:cNvPicPr>
          <p:nvPr/>
        </p:nvPicPr>
        <p:blipFill>
          <a:blip r:embed="rId2" cstate="print"/>
          <a:srcRect/>
          <a:stretch>
            <a:fillRect/>
          </a:stretch>
        </p:blipFill>
        <p:spPr bwMode="auto">
          <a:xfrm>
            <a:off x="1371600" y="2819400"/>
            <a:ext cx="655320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idx="1"/>
          </p:nvPr>
        </p:nvSpPr>
        <p:spPr>
          <a:xfrm>
            <a:off x="381000" y="1066800"/>
            <a:ext cx="8229600" cy="5334000"/>
          </a:xfrm>
        </p:spPr>
        <p:txBody>
          <a:bodyPr/>
          <a:lstStyle/>
          <a:p>
            <a:pPr lvl="1" eaLnBrk="1" hangingPunct="1">
              <a:lnSpc>
                <a:spcPct val="90000"/>
              </a:lnSpc>
            </a:pPr>
            <a:r>
              <a:rPr lang="en-US" sz="2400" smtClean="0"/>
              <a:t>Avoid and minimize the number of Dogs in a company. </a:t>
            </a:r>
          </a:p>
          <a:p>
            <a:pPr lvl="1" eaLnBrk="1" hangingPunct="1">
              <a:lnSpc>
                <a:spcPct val="90000"/>
              </a:lnSpc>
            </a:pPr>
            <a:r>
              <a:rPr lang="en-US" sz="2400" smtClean="0"/>
              <a:t>Dogs must deliver cash, otherwise they must be liquidated. </a:t>
            </a:r>
          </a:p>
          <a:p>
            <a:pPr lvl="1" eaLnBrk="1" hangingPunct="1"/>
            <a:r>
              <a:rPr lang="en-US" smtClean="0"/>
              <a:t>Typically generate low profits, and in some cases may even lose money.</a:t>
            </a:r>
          </a:p>
          <a:p>
            <a:pPr eaLnBrk="1" hangingPunct="1">
              <a:lnSpc>
                <a:spcPct val="90000"/>
              </a:lnSpc>
            </a:pPr>
            <a:endParaRPr lang="en-US" sz="2400" smtClean="0"/>
          </a:p>
          <a:p>
            <a:pPr eaLnBrk="1" hangingPunct="1">
              <a:lnSpc>
                <a:spcPct val="90000"/>
              </a:lnSpc>
            </a:pPr>
            <a:endParaRPr lang="en-US" sz="2400" smtClean="0"/>
          </a:p>
        </p:txBody>
      </p:sp>
      <p:sp>
        <p:nvSpPr>
          <p:cNvPr id="3" name="Title 2"/>
          <p:cNvSpPr>
            <a:spLocks noGrp="1"/>
          </p:cNvSpPr>
          <p:nvPr>
            <p:ph type="title"/>
          </p:nvPr>
        </p:nvSpPr>
        <p:spPr/>
        <p:txBody>
          <a:bodyPr>
            <a:noAutofit/>
          </a:bodyPr>
          <a:lstStyle/>
          <a:p>
            <a:pPr eaLnBrk="1" fontAlgn="auto" hangingPunct="1">
              <a:spcAft>
                <a:spcPts val="0"/>
              </a:spcAft>
              <a:defRPr/>
            </a:pPr>
            <a:r>
              <a:rPr lang="en-US" sz="3200" dirty="0" smtClean="0">
                <a:solidFill>
                  <a:srgbClr val="FF0066"/>
                </a:solidFill>
              </a:rPr>
              <a:t>Dogs</a:t>
            </a:r>
            <a:r>
              <a:rPr lang="en-US" sz="3200" dirty="0" smtClean="0"/>
              <a:t> (low growth, low market share) </a:t>
            </a:r>
            <a:br>
              <a:rPr lang="en-US" sz="3200" dirty="0" smtClean="0"/>
            </a:br>
            <a:endParaRPr lang="en-US" sz="3200" dirty="0"/>
          </a:p>
        </p:txBody>
      </p:sp>
      <p:pic>
        <p:nvPicPr>
          <p:cNvPr id="101380" name="Picture 4" descr="http://awaaz.in.com/media/images/2009/Mar/img_24152_subhiksha2_240x180.jpg"/>
          <p:cNvPicPr>
            <a:picLocks noChangeAspect="1" noChangeArrowheads="1"/>
          </p:cNvPicPr>
          <p:nvPr/>
        </p:nvPicPr>
        <p:blipFill>
          <a:blip r:embed="rId2" cstate="print"/>
          <a:srcRect/>
          <a:stretch>
            <a:fillRect/>
          </a:stretch>
        </p:blipFill>
        <p:spPr bwMode="auto">
          <a:xfrm>
            <a:off x="1447800" y="3657600"/>
            <a:ext cx="69342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133600"/>
            <a:ext cx="8229600" cy="1143000"/>
          </a:xfrm>
        </p:spPr>
        <p:txBody>
          <a:bodyPr/>
          <a:lstStyle/>
          <a:p>
            <a:pPr eaLnBrk="1" fontAlgn="auto" hangingPunct="1">
              <a:spcAft>
                <a:spcPts val="0"/>
              </a:spcAft>
              <a:defRPr/>
            </a:pPr>
            <a:r>
              <a:rPr lang="en-US" dirty="0" smtClean="0"/>
              <a:t>Level of companies strategies</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3"/>
          <p:cNvSpPr>
            <a:spLocks noGrp="1" noChangeArrowheads="1"/>
          </p:cNvSpPr>
          <p:nvPr>
            <p:ph idx="1"/>
          </p:nvPr>
        </p:nvSpPr>
        <p:spPr>
          <a:xfrm>
            <a:off x="381000" y="1447800"/>
            <a:ext cx="8229600" cy="4953000"/>
          </a:xfrm>
        </p:spPr>
        <p:txBody>
          <a:bodyPr/>
          <a:lstStyle/>
          <a:p>
            <a:pPr eaLnBrk="1" hangingPunct="1">
              <a:spcBef>
                <a:spcPct val="50000"/>
              </a:spcBef>
            </a:pPr>
            <a:r>
              <a:rPr lang="en-US" sz="2400" dirty="0" smtClean="0"/>
              <a:t>In large, diversified companies, the overall strategies may take form of a hierarchy.</a:t>
            </a:r>
          </a:p>
          <a:p>
            <a:pPr eaLnBrk="1" hangingPunct="1">
              <a:spcBef>
                <a:spcPct val="50000"/>
              </a:spcBef>
            </a:pPr>
            <a:r>
              <a:rPr lang="en-US" sz="2400" dirty="0" smtClean="0"/>
              <a:t>In general, most organizations engage in both strategic planning and operational planning.</a:t>
            </a:r>
          </a:p>
          <a:p>
            <a:pPr eaLnBrk="1" hangingPunct="1">
              <a:spcBef>
                <a:spcPct val="50000"/>
              </a:spcBef>
            </a:pPr>
            <a:r>
              <a:rPr lang="en-US" sz="2400" dirty="0" smtClean="0"/>
              <a:t>At the top of the pyramid is the corporate-level strategy.</a:t>
            </a:r>
          </a:p>
          <a:p>
            <a:pPr eaLnBrk="1" hangingPunct="1">
              <a:spcBef>
                <a:spcPct val="50000"/>
              </a:spcBef>
            </a:pPr>
            <a:r>
              <a:rPr lang="en-US" sz="2400" dirty="0" smtClean="0"/>
              <a:t>The second level in the hierarchy is business strategies.</a:t>
            </a:r>
          </a:p>
          <a:p>
            <a:pPr eaLnBrk="1" hangingPunct="1">
              <a:spcBef>
                <a:spcPct val="50000"/>
              </a:spcBef>
            </a:pPr>
            <a:r>
              <a:rPr lang="en-US" sz="2400" dirty="0" smtClean="0"/>
              <a:t>On the third hierarchy level, functional strategies are developed.</a:t>
            </a:r>
          </a:p>
        </p:txBody>
      </p:sp>
      <p:sp>
        <p:nvSpPr>
          <p:cNvPr id="99330" name="Rectangle 2"/>
          <p:cNvSpPr>
            <a:spLocks noGrp="1" noChangeArrowheads="1"/>
          </p:cNvSpPr>
          <p:nvPr>
            <p:ph type="title"/>
          </p:nvPr>
        </p:nvSpPr>
        <p:spPr>
          <a:xfrm>
            <a:off x="304800" y="228600"/>
            <a:ext cx="8534400" cy="1063625"/>
          </a:xfrm>
        </p:spPr>
        <p:txBody>
          <a:bodyPr>
            <a:normAutofit fontScale="90000"/>
          </a:bodyPr>
          <a:lstStyle/>
          <a:p>
            <a:pPr eaLnBrk="1" fontAlgn="auto" hangingPunct="1">
              <a:spcAft>
                <a:spcPts val="0"/>
              </a:spcAft>
              <a:defRPr/>
            </a:pPr>
            <a:r>
              <a:rPr lang="en-US" sz="3200" dirty="0" smtClean="0">
                <a:solidFill>
                  <a:srgbClr val="0033CC"/>
                </a:solidFill>
              </a:rPr>
              <a:t>Hierarchy of Companies Strategies/</a:t>
            </a:r>
            <a:br>
              <a:rPr lang="en-US" sz="3200" dirty="0" smtClean="0">
                <a:solidFill>
                  <a:srgbClr val="0033CC"/>
                </a:solidFill>
              </a:rPr>
            </a:br>
            <a:r>
              <a:rPr lang="en-US" sz="3200" dirty="0" smtClean="0">
                <a:solidFill>
                  <a:srgbClr val="0033CC"/>
                </a:solidFill>
              </a:rPr>
              <a:t>Three Level of Strategy</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0" y="274638"/>
            <a:ext cx="8229600" cy="1143000"/>
          </a:xfrm>
        </p:spPr>
        <p:txBody>
          <a:bodyPr>
            <a:normAutofit fontScale="90000"/>
          </a:bodyPr>
          <a:lstStyle/>
          <a:p>
            <a:pPr eaLnBrk="1" fontAlgn="auto" hangingPunct="1">
              <a:spcAft>
                <a:spcPts val="0"/>
              </a:spcAft>
              <a:defRPr/>
            </a:pPr>
            <a:r>
              <a:rPr lang="en-US" altLang="en-US" smtClean="0">
                <a:solidFill>
                  <a:schemeClr val="tx1"/>
                </a:solidFill>
              </a:rPr>
              <a:t>Levels of Organizational Strategy</a:t>
            </a:r>
            <a:endParaRPr lang="en-US" altLang="en-US" sz="4800" smtClean="0">
              <a:solidFill>
                <a:schemeClr val="tx1"/>
              </a:solidFill>
            </a:endParaRPr>
          </a:p>
        </p:txBody>
      </p:sp>
      <p:pic>
        <p:nvPicPr>
          <p:cNvPr id="104451" name="Picture 3"/>
          <p:cNvPicPr>
            <a:picLocks noChangeAspect="1" noChangeArrowheads="1"/>
          </p:cNvPicPr>
          <p:nvPr/>
        </p:nvPicPr>
        <p:blipFill>
          <a:blip r:embed="rId2" cstate="print"/>
          <a:srcRect b="63483"/>
          <a:stretch>
            <a:fillRect/>
          </a:stretch>
        </p:blipFill>
        <p:spPr bwMode="auto">
          <a:xfrm>
            <a:off x="457200" y="1447800"/>
            <a:ext cx="8305800" cy="4724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idx="1"/>
          </p:nvPr>
        </p:nvSpPr>
        <p:spPr>
          <a:xfrm>
            <a:off x="381000" y="1447800"/>
            <a:ext cx="8610600" cy="5105400"/>
          </a:xfrm>
        </p:spPr>
        <p:txBody>
          <a:bodyPr>
            <a:normAutofit lnSpcReduction="10000"/>
          </a:bodyPr>
          <a:lstStyle/>
          <a:p>
            <a:pPr marL="621792" lvl="1" eaLnBrk="1" fontAlgn="auto" hangingPunct="1">
              <a:lnSpc>
                <a:spcPct val="90000"/>
              </a:lnSpc>
              <a:spcBef>
                <a:spcPts val="324"/>
              </a:spcBef>
              <a:spcAft>
                <a:spcPts val="0"/>
              </a:spcAft>
              <a:buNone/>
              <a:defRPr/>
            </a:pPr>
            <a:r>
              <a:rPr lang="en-US" sz="2600" dirty="0" smtClean="0"/>
              <a:t>Top management’s overall plan for the entire organization and its strategic business units</a:t>
            </a:r>
          </a:p>
          <a:p>
            <a:pPr marL="365760" indent="-256032" eaLnBrk="1" fontAlgn="auto" hangingPunct="1">
              <a:spcBef>
                <a:spcPct val="30000"/>
              </a:spcBef>
              <a:spcAft>
                <a:spcPts val="0"/>
              </a:spcAft>
              <a:buFont typeface="Wingdings 3"/>
              <a:buChar char=""/>
              <a:defRPr/>
            </a:pPr>
            <a:r>
              <a:rPr lang="en-US" dirty="0" smtClean="0"/>
              <a:t>Diversification/Growth</a:t>
            </a:r>
          </a:p>
          <a:p>
            <a:pPr marL="621792" lvl="1" eaLnBrk="1" fontAlgn="auto" hangingPunct="1">
              <a:spcBef>
                <a:spcPct val="30000"/>
              </a:spcBef>
              <a:spcAft>
                <a:spcPts val="0"/>
              </a:spcAft>
              <a:buFont typeface="Verdana"/>
              <a:buChar char="◦"/>
              <a:defRPr/>
            </a:pPr>
            <a:r>
              <a:rPr lang="en-US" dirty="0" smtClean="0"/>
              <a:t>An organization adding new products, services, or businesses. </a:t>
            </a:r>
          </a:p>
          <a:p>
            <a:pPr marL="365760" indent="-256032" eaLnBrk="1" fontAlgn="auto" hangingPunct="1">
              <a:spcBef>
                <a:spcPct val="30000"/>
              </a:spcBef>
              <a:spcAft>
                <a:spcPts val="0"/>
              </a:spcAft>
              <a:buFont typeface="Wingdings 3"/>
              <a:buChar char=""/>
              <a:defRPr/>
            </a:pPr>
            <a:r>
              <a:rPr lang="en-US" dirty="0" smtClean="0"/>
              <a:t>Unrelated diversification</a:t>
            </a:r>
          </a:p>
          <a:p>
            <a:pPr marL="621792" lvl="1" eaLnBrk="1" fontAlgn="auto" hangingPunct="1">
              <a:spcBef>
                <a:spcPct val="30000"/>
              </a:spcBef>
              <a:spcAft>
                <a:spcPts val="0"/>
              </a:spcAft>
              <a:buFont typeface="Verdana"/>
              <a:buChar char="◦"/>
              <a:defRPr/>
            </a:pPr>
            <a:r>
              <a:rPr lang="en-US" dirty="0" smtClean="0"/>
              <a:t>Adding products, services, or businesses that are different from the ones an organization currently has.</a:t>
            </a:r>
          </a:p>
          <a:p>
            <a:pPr marL="365760" indent="-256032" eaLnBrk="1" fontAlgn="auto" hangingPunct="1">
              <a:spcBef>
                <a:spcPct val="30000"/>
              </a:spcBef>
              <a:spcAft>
                <a:spcPts val="0"/>
              </a:spcAft>
              <a:buFont typeface="Wingdings 3"/>
              <a:buChar char=""/>
              <a:defRPr/>
            </a:pPr>
            <a:r>
              <a:rPr lang="en-US" dirty="0" smtClean="0"/>
              <a:t>Related diversification</a:t>
            </a:r>
          </a:p>
          <a:p>
            <a:pPr marL="621792" lvl="1" eaLnBrk="1" fontAlgn="auto" hangingPunct="1">
              <a:spcBef>
                <a:spcPct val="30000"/>
              </a:spcBef>
              <a:spcAft>
                <a:spcPts val="0"/>
              </a:spcAft>
              <a:buFont typeface="Verdana"/>
              <a:buChar char="◦"/>
              <a:defRPr/>
            </a:pPr>
            <a:r>
              <a:rPr lang="en-US" dirty="0" smtClean="0"/>
              <a:t>Adding products, services, or businesses that have some relationship to the ones an organization currently has or share a core competency.</a:t>
            </a:r>
          </a:p>
          <a:p>
            <a:pPr marL="621792" lvl="1" eaLnBrk="1" fontAlgn="auto" hangingPunct="1">
              <a:lnSpc>
                <a:spcPct val="90000"/>
              </a:lnSpc>
              <a:spcBef>
                <a:spcPts val="324"/>
              </a:spcBef>
              <a:spcAft>
                <a:spcPts val="0"/>
              </a:spcAft>
              <a:buFont typeface="Wingdings" pitchFamily="2" charset="2"/>
              <a:buNone/>
              <a:defRPr/>
            </a:pPr>
            <a:endParaRPr lang="en-US" sz="2600" dirty="0" smtClean="0">
              <a:solidFill>
                <a:srgbClr val="3366FF"/>
              </a:solidFill>
            </a:endParaRPr>
          </a:p>
        </p:txBody>
      </p:sp>
      <p:sp>
        <p:nvSpPr>
          <p:cNvPr id="25602" name="Rectangle 2"/>
          <p:cNvSpPr>
            <a:spLocks noGrp="1" noChangeArrowheads="1"/>
          </p:cNvSpPr>
          <p:nvPr>
            <p:ph type="title"/>
          </p:nvPr>
        </p:nvSpPr>
        <p:spPr>
          <a:xfrm>
            <a:off x="304800" y="228600"/>
            <a:ext cx="8534400" cy="1063625"/>
          </a:xfrm>
        </p:spPr>
        <p:txBody>
          <a:bodyPr>
            <a:noAutofit/>
          </a:bodyPr>
          <a:lstStyle/>
          <a:p>
            <a:pPr eaLnBrk="1" fontAlgn="auto" hangingPunct="1">
              <a:spcAft>
                <a:spcPts val="0"/>
              </a:spcAft>
              <a:defRPr/>
            </a:pPr>
            <a:r>
              <a:rPr lang="en-US" sz="3200" dirty="0" smtClean="0">
                <a:solidFill>
                  <a:schemeClr val="accent3">
                    <a:lumMod val="75000"/>
                  </a:schemeClr>
                </a:solidFill>
              </a:rPr>
              <a:t>Corporate Level Strategy</a:t>
            </a:r>
            <a:br>
              <a:rPr lang="en-US" sz="3200" dirty="0" smtClean="0">
                <a:solidFill>
                  <a:schemeClr val="accent3">
                    <a:lumMod val="75000"/>
                  </a:schemeClr>
                </a:solidFill>
              </a:rPr>
            </a:br>
            <a:endParaRPr lang="en-US" sz="3200" dirty="0" smtClean="0">
              <a:solidFill>
                <a:schemeClr val="accent3">
                  <a:lumMod val="75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idx="1"/>
          </p:nvPr>
        </p:nvSpPr>
        <p:spPr/>
        <p:txBody>
          <a:bodyPr>
            <a:normAutofit fontScale="92500" lnSpcReduction="10000"/>
          </a:bodyPr>
          <a:lstStyle/>
          <a:p>
            <a:pPr marL="609600" indent="-609600" eaLnBrk="1" fontAlgn="auto" hangingPunct="1">
              <a:spcAft>
                <a:spcPts val="0"/>
              </a:spcAft>
              <a:buFont typeface="Wingdings" pitchFamily="2" charset="2"/>
              <a:buChar char="Ø"/>
              <a:defRPr/>
            </a:pPr>
            <a:r>
              <a:rPr lang="en-US" sz="2800" smtClean="0">
                <a:solidFill>
                  <a:schemeClr val="tx2"/>
                </a:solidFill>
              </a:rPr>
              <a:t>Single use plans:</a:t>
            </a:r>
            <a:r>
              <a:rPr lang="en-US" sz="2800" smtClean="0"/>
              <a:t> A detailed course of action used once or only occasionally to solve a problem that does not occur repeatedly.</a:t>
            </a:r>
          </a:p>
          <a:p>
            <a:pPr marL="609600" indent="-609600" eaLnBrk="1" fontAlgn="auto" hangingPunct="1">
              <a:spcAft>
                <a:spcPts val="0"/>
              </a:spcAft>
              <a:buFont typeface="Wingdings" pitchFamily="2" charset="2"/>
              <a:buChar char="Ø"/>
              <a:defRPr/>
            </a:pPr>
            <a:r>
              <a:rPr lang="en-US" sz="2800" smtClean="0">
                <a:solidFill>
                  <a:schemeClr val="hlink"/>
                </a:solidFill>
              </a:rPr>
              <a:t>Program:</a:t>
            </a:r>
            <a:r>
              <a:rPr lang="en-US" sz="2800" smtClean="0"/>
              <a:t> It is a single use plan that covers a relatively large set of activities.</a:t>
            </a:r>
          </a:p>
          <a:p>
            <a:pPr marL="609600" indent="-609600" eaLnBrk="1" fontAlgn="auto" hangingPunct="1">
              <a:spcAft>
                <a:spcPts val="0"/>
              </a:spcAft>
              <a:buFont typeface="Wingdings" pitchFamily="2" charset="2"/>
              <a:buChar char="Ø"/>
              <a:defRPr/>
            </a:pPr>
            <a:r>
              <a:rPr lang="en-US" sz="2800" smtClean="0">
                <a:solidFill>
                  <a:schemeClr val="hlink"/>
                </a:solidFill>
              </a:rPr>
              <a:t>Programs includes:</a:t>
            </a:r>
          </a:p>
          <a:p>
            <a:pPr marL="609600" indent="-609600" eaLnBrk="1" fontAlgn="auto" hangingPunct="1">
              <a:spcAft>
                <a:spcPts val="0"/>
              </a:spcAft>
              <a:buFontTx/>
              <a:buAutoNum type="arabicParenR"/>
              <a:defRPr/>
            </a:pPr>
            <a:r>
              <a:rPr lang="en-US" sz="2800" smtClean="0"/>
              <a:t>The major steps required to reach an objective.</a:t>
            </a:r>
          </a:p>
          <a:p>
            <a:pPr marL="609600" indent="-609600" eaLnBrk="1" fontAlgn="auto" hangingPunct="1">
              <a:spcAft>
                <a:spcPts val="0"/>
              </a:spcAft>
              <a:buFontTx/>
              <a:buAutoNum type="arabicParenR"/>
              <a:defRPr/>
            </a:pPr>
            <a:r>
              <a:rPr lang="en-US" sz="2800" smtClean="0"/>
              <a:t>The organization unit or member responsible for each step.</a:t>
            </a:r>
          </a:p>
          <a:p>
            <a:pPr marL="609600" indent="-609600" eaLnBrk="1" fontAlgn="auto" hangingPunct="1">
              <a:spcAft>
                <a:spcPts val="0"/>
              </a:spcAft>
              <a:buFontTx/>
              <a:buAutoNum type="arabicParenR"/>
              <a:defRPr/>
            </a:pPr>
            <a:r>
              <a:rPr lang="en-US" sz="2800" smtClean="0"/>
              <a:t>The order and timing of each step.</a:t>
            </a:r>
          </a:p>
        </p:txBody>
      </p:sp>
      <p:sp>
        <p:nvSpPr>
          <p:cNvPr id="3" name="Title 2"/>
          <p:cNvSpPr>
            <a:spLocks noGrp="1"/>
          </p:cNvSpPr>
          <p:nvPr>
            <p:ph type="title"/>
          </p:nvPr>
        </p:nvSpPr>
        <p:spPr/>
        <p:txBody>
          <a:bodyPr/>
          <a:lstStyle/>
          <a:p>
            <a:pPr eaLnBrk="1" fontAlgn="auto" hangingPunct="1">
              <a:spcAft>
                <a:spcPts val="0"/>
              </a:spcAft>
              <a:defRPr/>
            </a:pPr>
            <a:r>
              <a:rPr lang="en-US" dirty="0" smtClean="0"/>
              <a:t>Types of Plan</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4"/>
          <p:cNvSpPr txBox="1">
            <a:spLocks noChangeArrowheads="1"/>
          </p:cNvSpPr>
          <p:nvPr/>
        </p:nvSpPr>
        <p:spPr bwMode="auto">
          <a:xfrm>
            <a:off x="457200" y="1225550"/>
            <a:ext cx="8408988" cy="5632450"/>
          </a:xfrm>
          <a:prstGeom prst="rect">
            <a:avLst/>
          </a:prstGeom>
          <a:noFill/>
          <a:ln w="9525">
            <a:noFill/>
            <a:miter lim="800000"/>
            <a:headEnd/>
            <a:tailEnd/>
          </a:ln>
        </p:spPr>
        <p:txBody>
          <a:bodyPr wrap="none">
            <a:spAutoFit/>
          </a:bodyPr>
          <a:lstStyle/>
          <a:p>
            <a:pPr>
              <a:buFontTx/>
              <a:buChar char="•"/>
            </a:pPr>
            <a:r>
              <a:rPr lang="en-US" sz="2400"/>
              <a:t>It is useful for multi-product and multi related enterprise</a:t>
            </a:r>
          </a:p>
          <a:p>
            <a:endParaRPr lang="en-US" sz="2400"/>
          </a:p>
          <a:p>
            <a:pPr>
              <a:buFontTx/>
              <a:buChar char="•"/>
            </a:pPr>
            <a:r>
              <a:rPr lang="en-US" sz="2400"/>
              <a:t>Each SBU will have different Mission, Vision, Objectives etc</a:t>
            </a:r>
          </a:p>
          <a:p>
            <a:pPr>
              <a:buFontTx/>
              <a:buChar char="•"/>
            </a:pPr>
            <a:endParaRPr lang="en-US" sz="2400"/>
          </a:p>
          <a:p>
            <a:pPr>
              <a:buFontTx/>
              <a:buChar char="•"/>
            </a:pPr>
            <a:r>
              <a:rPr lang="en-US" sz="2400"/>
              <a:t>Each SBU will have its own set of competitors</a:t>
            </a:r>
          </a:p>
          <a:p>
            <a:r>
              <a:rPr lang="en-US" sz="2400"/>
              <a:t>  and own set of strategy</a:t>
            </a:r>
          </a:p>
          <a:p>
            <a:pPr>
              <a:buFontTx/>
              <a:buChar char="•"/>
            </a:pPr>
            <a:endParaRPr lang="en-US" sz="2400"/>
          </a:p>
          <a:p>
            <a:pPr>
              <a:buFontTx/>
              <a:buChar char="•"/>
            </a:pPr>
            <a:r>
              <a:rPr lang="en-US" sz="2400"/>
              <a:t>SBU may be of</a:t>
            </a:r>
          </a:p>
          <a:p>
            <a:r>
              <a:rPr lang="en-US" sz="2400"/>
              <a:t>  -Functional based</a:t>
            </a:r>
          </a:p>
          <a:p>
            <a:r>
              <a:rPr lang="en-US" sz="2400"/>
              <a:t>  -Product based</a:t>
            </a:r>
          </a:p>
          <a:p>
            <a:endParaRPr lang="en-US" sz="2400"/>
          </a:p>
          <a:p>
            <a:pPr>
              <a:buFontTx/>
              <a:buChar char="•"/>
            </a:pPr>
            <a:r>
              <a:rPr lang="en-US" sz="2400"/>
              <a:t>Each SBU will have CEO who has responsibility for</a:t>
            </a:r>
          </a:p>
          <a:p>
            <a:r>
              <a:rPr lang="en-US" sz="2400"/>
              <a:t> strategic planning and profit performance.</a:t>
            </a:r>
          </a:p>
          <a:p>
            <a:endParaRPr lang="en-US" sz="2400"/>
          </a:p>
          <a:p>
            <a:pPr>
              <a:buFontTx/>
              <a:buChar char="•"/>
            </a:pPr>
            <a:endParaRPr lang="en-IN" sz="2400"/>
          </a:p>
        </p:txBody>
      </p:sp>
      <p:sp>
        <p:nvSpPr>
          <p:cNvPr id="3" name="Title 2"/>
          <p:cNvSpPr>
            <a:spLocks noGrp="1"/>
          </p:cNvSpPr>
          <p:nvPr>
            <p:ph type="title"/>
          </p:nvPr>
        </p:nvSpPr>
        <p:spPr>
          <a:xfrm>
            <a:off x="304800" y="228600"/>
            <a:ext cx="8229600" cy="1143000"/>
          </a:xfrm>
        </p:spPr>
        <p:txBody>
          <a:bodyPr/>
          <a:lstStyle/>
          <a:p>
            <a:pPr eaLnBrk="1" fontAlgn="auto" hangingPunct="1">
              <a:spcAft>
                <a:spcPts val="0"/>
              </a:spcAft>
              <a:defRPr/>
            </a:pPr>
            <a:r>
              <a:rPr lang="en-US" dirty="0" smtClean="0"/>
              <a:t>Business Level Strategy</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idx="1"/>
          </p:nvPr>
        </p:nvSpPr>
        <p:spPr>
          <a:xfrm>
            <a:off x="609600" y="1676400"/>
            <a:ext cx="7696200" cy="4495800"/>
          </a:xfrm>
        </p:spPr>
        <p:txBody>
          <a:bodyPr>
            <a:normAutofit fontScale="92500"/>
          </a:bodyPr>
          <a:lstStyle/>
          <a:p>
            <a:pPr marL="365760" indent="-256032" eaLnBrk="1" fontAlgn="auto" hangingPunct="1">
              <a:spcAft>
                <a:spcPts val="0"/>
              </a:spcAft>
              <a:buFont typeface="Wingdings" pitchFamily="2" charset="2"/>
              <a:buChar char="Ø"/>
              <a:defRPr/>
            </a:pPr>
            <a:r>
              <a:rPr lang="en-US" smtClean="0"/>
              <a:t>Strategy formulated by a specific area in an effort to carry out business unit strategy.</a:t>
            </a:r>
          </a:p>
          <a:p>
            <a:pPr marL="365760" indent="-256032" eaLnBrk="1" fontAlgn="auto" hangingPunct="1">
              <a:spcBef>
                <a:spcPct val="30000"/>
              </a:spcBef>
              <a:spcAft>
                <a:spcPts val="0"/>
              </a:spcAft>
              <a:buFont typeface="Wingdings 3"/>
              <a:buChar char=""/>
              <a:defRPr/>
            </a:pPr>
            <a:r>
              <a:rPr lang="en-US" smtClean="0"/>
              <a:t>Functional strategy specifies activities necessary to implement the organization's corporate and business strategies.</a:t>
            </a:r>
          </a:p>
          <a:p>
            <a:pPr marL="621792" lvl="1" eaLnBrk="1" fontAlgn="auto" hangingPunct="1">
              <a:spcBef>
                <a:spcPct val="30000"/>
              </a:spcBef>
              <a:spcAft>
                <a:spcPts val="0"/>
              </a:spcAft>
              <a:buFont typeface="Verdana"/>
              <a:buChar char="◦"/>
              <a:defRPr/>
            </a:pPr>
            <a:r>
              <a:rPr lang="en-US" smtClean="0"/>
              <a:t>Operations</a:t>
            </a:r>
          </a:p>
          <a:p>
            <a:pPr marL="621792" lvl="1" eaLnBrk="1" fontAlgn="auto" hangingPunct="1">
              <a:spcBef>
                <a:spcPct val="30000"/>
              </a:spcBef>
              <a:spcAft>
                <a:spcPts val="0"/>
              </a:spcAft>
              <a:buFont typeface="Verdana"/>
              <a:buChar char="◦"/>
              <a:defRPr/>
            </a:pPr>
            <a:r>
              <a:rPr lang="en-US" smtClean="0"/>
              <a:t>Research and Development (R&amp;D)</a:t>
            </a:r>
          </a:p>
          <a:p>
            <a:pPr marL="621792" lvl="1" eaLnBrk="1" fontAlgn="auto" hangingPunct="1">
              <a:spcBef>
                <a:spcPct val="30000"/>
              </a:spcBef>
              <a:spcAft>
                <a:spcPts val="0"/>
              </a:spcAft>
              <a:buFont typeface="Verdana"/>
              <a:buChar char="◦"/>
              <a:defRPr/>
            </a:pPr>
            <a:r>
              <a:rPr lang="en-US" smtClean="0"/>
              <a:t>Financial</a:t>
            </a:r>
          </a:p>
          <a:p>
            <a:pPr marL="621792" lvl="1" eaLnBrk="1" fontAlgn="auto" hangingPunct="1">
              <a:spcBef>
                <a:spcPct val="30000"/>
              </a:spcBef>
              <a:spcAft>
                <a:spcPts val="0"/>
              </a:spcAft>
              <a:buFont typeface="Verdana"/>
              <a:buChar char="◦"/>
              <a:defRPr/>
            </a:pPr>
            <a:r>
              <a:rPr lang="en-US" smtClean="0"/>
              <a:t>Human resource management</a:t>
            </a:r>
          </a:p>
          <a:p>
            <a:pPr marL="621792" lvl="1" eaLnBrk="1" fontAlgn="auto" hangingPunct="1">
              <a:spcBef>
                <a:spcPct val="30000"/>
              </a:spcBef>
              <a:spcAft>
                <a:spcPts val="0"/>
              </a:spcAft>
              <a:buFont typeface="Verdana"/>
              <a:buChar char="◦"/>
              <a:defRPr/>
            </a:pPr>
            <a:r>
              <a:rPr lang="en-US" smtClean="0"/>
              <a:t>Marketing</a:t>
            </a:r>
          </a:p>
        </p:txBody>
      </p:sp>
      <p:sp>
        <p:nvSpPr>
          <p:cNvPr id="57346" name="Rectangle 2"/>
          <p:cNvSpPr>
            <a:spLocks noGrp="1" noChangeArrowheads="1"/>
          </p:cNvSpPr>
          <p:nvPr>
            <p:ph type="title"/>
          </p:nvPr>
        </p:nvSpPr>
        <p:spPr>
          <a:xfrm>
            <a:off x="228600" y="304800"/>
            <a:ext cx="8229600" cy="652463"/>
          </a:xfrm>
        </p:spPr>
        <p:txBody>
          <a:bodyPr>
            <a:normAutofit fontScale="90000"/>
          </a:bodyPr>
          <a:lstStyle/>
          <a:p>
            <a:pPr eaLnBrk="1" fontAlgn="auto" hangingPunct="1">
              <a:spcAft>
                <a:spcPts val="0"/>
              </a:spcAft>
              <a:defRPr/>
            </a:pPr>
            <a:r>
              <a:rPr lang="en-US" dirty="0" smtClean="0">
                <a:solidFill>
                  <a:schemeClr val="tx2">
                    <a:lumMod val="75000"/>
                  </a:schemeClr>
                </a:solidFill>
              </a:rPr>
              <a:t>Functional level strategy</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idx="1"/>
          </p:nvPr>
        </p:nvPicPr>
        <p:blipFill>
          <a:blip r:embed="rId2" cstate="print"/>
          <a:srcRect/>
          <a:stretch>
            <a:fillRect/>
          </a:stretch>
        </p:blipFill>
        <p:spPr>
          <a:xfrm>
            <a:off x="685800" y="1905000"/>
            <a:ext cx="7639050" cy="4114800"/>
          </a:xfrm>
        </p:spPr>
      </p:pic>
      <p:sp>
        <p:nvSpPr>
          <p:cNvPr id="2" name="Title 1"/>
          <p:cNvSpPr>
            <a:spLocks noGrp="1"/>
          </p:cNvSpPr>
          <p:nvPr>
            <p:ph type="title"/>
          </p:nvPr>
        </p:nvSpPr>
        <p:spPr/>
        <p:txBody>
          <a:bodyPr/>
          <a:lstStyle/>
          <a:p>
            <a:pPr eaLnBrk="1" fontAlgn="auto" hangingPunct="1">
              <a:spcAft>
                <a:spcPts val="0"/>
              </a:spcAft>
              <a:defRPr/>
            </a:pPr>
            <a:r>
              <a:rPr lang="en-US" sz="3600" dirty="0" smtClean="0">
                <a:solidFill>
                  <a:schemeClr val="tx1"/>
                </a:solidFill>
                <a:latin typeface="Arial" pitchFamily="34" charset="0"/>
              </a:rPr>
              <a:t>Examples of Functional Strategies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667000"/>
            <a:ext cx="8229600" cy="1143000"/>
          </a:xfrm>
        </p:spPr>
        <p:txBody>
          <a:bodyPr>
            <a:normAutofit fontScale="90000"/>
          </a:bodyPr>
          <a:lstStyle/>
          <a:p>
            <a:pPr eaLnBrk="1" fontAlgn="auto" hangingPunct="1">
              <a:spcAft>
                <a:spcPts val="0"/>
              </a:spcAft>
              <a:defRPr/>
            </a:pPr>
            <a:r>
              <a:rPr lang="en-US" sz="4400" dirty="0" smtClean="0">
                <a:latin typeface="Times New Roman" pitchFamily="18" charset="0"/>
              </a:rPr>
              <a:t>Porter’s Industry Analysis and Generic competitive Strategies</a:t>
            </a:r>
            <a:br>
              <a:rPr lang="en-US" sz="4400" dirty="0" smtClean="0">
                <a:latin typeface="Times New Roman" pitchFamily="18" charset="0"/>
              </a:rPr>
            </a:b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57200" y="1219200"/>
            <a:ext cx="8229600" cy="4525963"/>
          </a:xfrm>
        </p:spPr>
        <p:txBody>
          <a:bodyPr/>
          <a:lstStyle/>
          <a:p>
            <a:pPr algn="just" eaLnBrk="1" hangingPunct="1"/>
            <a:endParaRPr lang="en-US" sz="2400" smtClean="0">
              <a:latin typeface="Georgia" pitchFamily="18" charset="0"/>
            </a:endParaRPr>
          </a:p>
          <a:p>
            <a:pPr algn="just" eaLnBrk="1" hangingPunct="1">
              <a:buFont typeface="Wingdings 3" pitchFamily="18" charset="2"/>
              <a:buNone/>
            </a:pPr>
            <a:endParaRPr lang="en-US" sz="2400" smtClean="0"/>
          </a:p>
          <a:p>
            <a:pPr algn="just" eaLnBrk="1" hangingPunct="1"/>
            <a:endParaRPr lang="en-US" sz="2400" smtClean="0"/>
          </a:p>
          <a:p>
            <a:pPr algn="just" eaLnBrk="1" hangingPunct="1"/>
            <a:r>
              <a:rPr lang="en-US" sz="2400" smtClean="0"/>
              <a:t>The </a:t>
            </a:r>
            <a:r>
              <a:rPr lang="en-US" sz="2400" b="1" smtClean="0"/>
              <a:t>Five Forces model of Porter</a:t>
            </a:r>
            <a:r>
              <a:rPr lang="en-US" sz="2400" smtClean="0"/>
              <a:t> is an </a:t>
            </a:r>
            <a:r>
              <a:rPr lang="en-US" sz="2400" i="1" smtClean="0">
                <a:solidFill>
                  <a:srgbClr val="FF0000"/>
                </a:solidFill>
              </a:rPr>
              <a:t>outside-in business unit strategy</a:t>
            </a:r>
            <a:r>
              <a:rPr lang="en-US" sz="2400" i="1" smtClean="0"/>
              <a:t> </a:t>
            </a:r>
            <a:r>
              <a:rPr lang="en-US" sz="2400" smtClean="0"/>
              <a:t>tool that is used to make an analysis of the attractiveness (value...) of an industry structure</a:t>
            </a:r>
          </a:p>
          <a:p>
            <a:pPr algn="just" eaLnBrk="1" hangingPunct="1">
              <a:buFontTx/>
              <a:buNone/>
            </a:pPr>
            <a:endParaRPr lang="en-US" sz="2400" smtClean="0"/>
          </a:p>
          <a:p>
            <a:pPr algn="just" eaLnBrk="1" hangingPunct="1"/>
            <a:endParaRPr lang="en-US" sz="2400" smtClean="0">
              <a:latin typeface="Georgia" pitchFamily="18" charset="0"/>
            </a:endParaRPr>
          </a:p>
        </p:txBody>
      </p:sp>
      <p:sp>
        <p:nvSpPr>
          <p:cNvPr id="4098" name="Title 1"/>
          <p:cNvSpPr>
            <a:spLocks noGrp="1"/>
          </p:cNvSpPr>
          <p:nvPr>
            <p:ph type="title"/>
          </p:nvPr>
        </p:nvSpPr>
        <p:spPr/>
        <p:txBody>
          <a:bodyPr/>
          <a:lstStyle/>
          <a:p>
            <a:pPr eaLnBrk="1" fontAlgn="auto" hangingPunct="1">
              <a:spcAft>
                <a:spcPts val="0"/>
              </a:spcAft>
              <a:defRPr/>
            </a:pPr>
            <a:r>
              <a:rPr lang="en-US" sz="2800" dirty="0" smtClean="0">
                <a:latin typeface="+mn-lt"/>
              </a:rPr>
              <a:t>Porter’s 5 Forces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xEl>
                                              <p:pRg st="3" end="3"/>
                                            </p:txEl>
                                          </p:spTgt>
                                        </p:tgtEl>
                                        <p:attrNameLst>
                                          <p:attrName>style.visibility</p:attrName>
                                        </p:attrNameLst>
                                      </p:cBhvr>
                                      <p:to>
                                        <p:strVal val="visible"/>
                                      </p:to>
                                    </p:set>
                                    <p:anim calcmode="lin" valueType="num">
                                      <p:cBhvr additive="base">
                                        <p:cTn id="7" dur="500" fill="hold"/>
                                        <p:tgtEl>
                                          <p:spTgt spid="409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lstStyle/>
          <a:p>
            <a:pPr eaLnBrk="1" hangingPunct="1">
              <a:lnSpc>
                <a:spcPct val="90000"/>
              </a:lnSpc>
            </a:pPr>
            <a:endParaRPr lang="en-GB" sz="2000" smtClean="0"/>
          </a:p>
          <a:p>
            <a:pPr eaLnBrk="1" hangingPunct="1">
              <a:lnSpc>
                <a:spcPct val="90000"/>
              </a:lnSpc>
            </a:pPr>
            <a:r>
              <a:rPr lang="en-GB" sz="2000" smtClean="0"/>
              <a:t>Allows the development of a competitive strategy</a:t>
            </a:r>
          </a:p>
          <a:p>
            <a:pPr eaLnBrk="1" hangingPunct="1">
              <a:lnSpc>
                <a:spcPct val="90000"/>
              </a:lnSpc>
            </a:pPr>
            <a:r>
              <a:rPr lang="en-GB" sz="2000" smtClean="0"/>
              <a:t>Suggests 5 main forces may be decisive in helping shape the outcome:</a:t>
            </a:r>
          </a:p>
          <a:p>
            <a:pPr lvl="1" eaLnBrk="1" hangingPunct="1">
              <a:lnSpc>
                <a:spcPct val="90000"/>
              </a:lnSpc>
            </a:pPr>
            <a:r>
              <a:rPr lang="en-GB" sz="2000" smtClean="0"/>
              <a:t>Suppliers</a:t>
            </a:r>
          </a:p>
          <a:p>
            <a:pPr lvl="1" eaLnBrk="1" hangingPunct="1">
              <a:lnSpc>
                <a:spcPct val="90000"/>
              </a:lnSpc>
            </a:pPr>
            <a:r>
              <a:rPr lang="en-GB" sz="2000" smtClean="0"/>
              <a:t>New Entrants</a:t>
            </a:r>
          </a:p>
          <a:p>
            <a:pPr lvl="1" eaLnBrk="1" hangingPunct="1">
              <a:lnSpc>
                <a:spcPct val="90000"/>
              </a:lnSpc>
            </a:pPr>
            <a:r>
              <a:rPr lang="en-GB" sz="2000" smtClean="0"/>
              <a:t>Substitutes</a:t>
            </a:r>
          </a:p>
          <a:p>
            <a:pPr lvl="1" eaLnBrk="1" hangingPunct="1">
              <a:lnSpc>
                <a:spcPct val="90000"/>
              </a:lnSpc>
            </a:pPr>
            <a:r>
              <a:rPr lang="en-GB" sz="2000" smtClean="0"/>
              <a:t>Buyers</a:t>
            </a:r>
          </a:p>
          <a:p>
            <a:pPr lvl="1" eaLnBrk="1" hangingPunct="1">
              <a:lnSpc>
                <a:spcPct val="90000"/>
              </a:lnSpc>
            </a:pPr>
            <a:r>
              <a:rPr lang="en-GB" sz="2000" smtClean="0"/>
              <a:t>Industrial competitors</a:t>
            </a:r>
          </a:p>
        </p:txBody>
      </p:sp>
      <p:sp>
        <p:nvSpPr>
          <p:cNvPr id="8194" name="Rectangle 2"/>
          <p:cNvSpPr>
            <a:spLocks noGrp="1" noChangeArrowheads="1"/>
          </p:cNvSpPr>
          <p:nvPr>
            <p:ph type="title"/>
          </p:nvPr>
        </p:nvSpPr>
        <p:spPr/>
        <p:txBody>
          <a:bodyPr/>
          <a:lstStyle/>
          <a:p>
            <a:pPr eaLnBrk="1" fontAlgn="auto" hangingPunct="1">
              <a:spcAft>
                <a:spcPts val="0"/>
              </a:spcAft>
              <a:defRPr/>
            </a:pPr>
            <a:r>
              <a:rPr lang="en-GB" smtClean="0">
                <a:latin typeface="Frutiger 45" pitchFamily="34" charset="0"/>
              </a:rPr>
              <a:t>Porter’s 5 Forces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219">
                                            <p:txEl>
                                              <p:pRg st="2" end="2"/>
                                            </p:txEl>
                                          </p:spTgt>
                                        </p:tgtEl>
                                        <p:attrNameLst>
                                          <p:attrName>style.visibility</p:attrName>
                                        </p:attrNameLst>
                                      </p:cBhvr>
                                      <p:to>
                                        <p:strVal val="visible"/>
                                      </p:to>
                                    </p:set>
                                    <p:animEffect transition="in" filter="box(in)">
                                      <p:cBhvr>
                                        <p:cTn id="7" dur="500"/>
                                        <p:tgtEl>
                                          <p:spTgt spid="9219">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219">
                                            <p:txEl>
                                              <p:pRg st="3" end="3"/>
                                            </p:txEl>
                                          </p:spTgt>
                                        </p:tgtEl>
                                        <p:attrNameLst>
                                          <p:attrName>style.visibility</p:attrName>
                                        </p:attrNameLst>
                                      </p:cBhvr>
                                      <p:to>
                                        <p:strVal val="visible"/>
                                      </p:to>
                                    </p:set>
                                    <p:animEffect transition="in" filter="box(in)">
                                      <p:cBhvr>
                                        <p:cTn id="10" dur="500"/>
                                        <p:tgtEl>
                                          <p:spTgt spid="9219">
                                            <p:txEl>
                                              <p:pRg st="3" end="3"/>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219">
                                            <p:txEl>
                                              <p:pRg st="4" end="4"/>
                                            </p:txEl>
                                          </p:spTgt>
                                        </p:tgtEl>
                                        <p:attrNameLst>
                                          <p:attrName>style.visibility</p:attrName>
                                        </p:attrNameLst>
                                      </p:cBhvr>
                                      <p:to>
                                        <p:strVal val="visible"/>
                                      </p:to>
                                    </p:set>
                                    <p:animEffect transition="in" filter="box(in)">
                                      <p:cBhvr>
                                        <p:cTn id="13" dur="500"/>
                                        <p:tgtEl>
                                          <p:spTgt spid="9219">
                                            <p:txEl>
                                              <p:pRg st="4" end="4"/>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9219">
                                            <p:txEl>
                                              <p:pRg st="5" end="5"/>
                                            </p:txEl>
                                          </p:spTgt>
                                        </p:tgtEl>
                                        <p:attrNameLst>
                                          <p:attrName>style.visibility</p:attrName>
                                        </p:attrNameLst>
                                      </p:cBhvr>
                                      <p:to>
                                        <p:strVal val="visible"/>
                                      </p:to>
                                    </p:set>
                                    <p:animEffect transition="in" filter="box(in)">
                                      <p:cBhvr>
                                        <p:cTn id="16" dur="500"/>
                                        <p:tgtEl>
                                          <p:spTgt spid="9219">
                                            <p:txEl>
                                              <p:pRg st="5" end="5"/>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9219">
                                            <p:txEl>
                                              <p:pRg st="6" end="6"/>
                                            </p:txEl>
                                          </p:spTgt>
                                        </p:tgtEl>
                                        <p:attrNameLst>
                                          <p:attrName>style.visibility</p:attrName>
                                        </p:attrNameLst>
                                      </p:cBhvr>
                                      <p:to>
                                        <p:strVal val="visible"/>
                                      </p:to>
                                    </p:set>
                                    <p:animEffect transition="in" filter="box(in)">
                                      <p:cBhvr>
                                        <p:cTn id="19" dur="500"/>
                                        <p:tgtEl>
                                          <p:spTgt spid="9219">
                                            <p:txEl>
                                              <p:pRg st="6" end="6"/>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9219">
                                            <p:txEl>
                                              <p:pRg st="7" end="7"/>
                                            </p:txEl>
                                          </p:spTgt>
                                        </p:tgtEl>
                                        <p:attrNameLst>
                                          <p:attrName>style.visibility</p:attrName>
                                        </p:attrNameLst>
                                      </p:cBhvr>
                                      <p:to>
                                        <p:strVal val="visible"/>
                                      </p:to>
                                    </p:set>
                                    <p:animEffect transition="in" filter="box(in)">
                                      <p:cBhvr>
                                        <p:cTn id="22" dur="500"/>
                                        <p:tgtEl>
                                          <p:spTgt spid="92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5" descr="13"/>
          <p:cNvPicPr>
            <a:picLocks noChangeAspect="1" noChangeArrowheads="1"/>
          </p:cNvPicPr>
          <p:nvPr/>
        </p:nvPicPr>
        <p:blipFill>
          <a:blip r:embed="rId2" cstate="print">
            <a:clrChange>
              <a:clrFrom>
                <a:srgbClr val="DEDEDE"/>
              </a:clrFrom>
              <a:clrTo>
                <a:srgbClr val="DEDEDE">
                  <a:alpha val="0"/>
                </a:srgbClr>
              </a:clrTo>
            </a:clrChange>
          </a:blip>
          <a:srcRect/>
          <a:stretch>
            <a:fillRect/>
          </a:stretch>
        </p:blipFill>
        <p:spPr bwMode="auto">
          <a:xfrm>
            <a:off x="381000" y="304800"/>
            <a:ext cx="8153400" cy="6096000"/>
          </a:xfrm>
          <a:prstGeom prst="rect">
            <a:avLst/>
          </a:prstGeom>
          <a:solidFill>
            <a:srgbClr val="FFCC99"/>
          </a:solidFill>
          <a:ln w="9525">
            <a:solidFill>
              <a:srgbClr val="000000"/>
            </a:solid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3379" name="Rectangle 3"/>
          <p:cNvSpPr>
            <a:spLocks noGrp="1" noChangeArrowheads="1"/>
          </p:cNvSpPr>
          <p:nvPr>
            <p:ph idx="1"/>
          </p:nvPr>
        </p:nvSpPr>
        <p:spPr>
          <a:xfrm>
            <a:off x="228600" y="2057400"/>
            <a:ext cx="8534400" cy="4419600"/>
          </a:xfrm>
        </p:spPr>
        <p:txBody>
          <a:bodyPr>
            <a:normAutofit/>
          </a:bodyPr>
          <a:lstStyle/>
          <a:p>
            <a:pPr marL="365760" indent="-256032" eaLnBrk="1" fontAlgn="auto" hangingPunct="1">
              <a:spcAft>
                <a:spcPts val="0"/>
              </a:spcAft>
              <a:buFont typeface="Wingdings" pitchFamily="2" charset="2"/>
              <a:buNone/>
              <a:defRPr/>
            </a:pPr>
            <a:r>
              <a:rPr lang="en-US" sz="3600" i="1" dirty="0">
                <a:solidFill>
                  <a:schemeClr val="folHlink"/>
                </a:solidFill>
              </a:rPr>
              <a:t>… </a:t>
            </a:r>
            <a:r>
              <a:rPr lang="en-US" sz="3600" b="1" i="1" dirty="0">
                <a:solidFill>
                  <a:schemeClr val="folHlink"/>
                </a:solidFill>
                <a:latin typeface="Univers" pitchFamily="34" charset="0"/>
                <a:cs typeface="Times New Roman" pitchFamily="18" charset="0"/>
              </a:rPr>
              <a:t>large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capital requirements</a:t>
            </a:r>
            <a:r>
              <a:rPr lang="en-US" sz="3600" b="1" i="1" dirty="0">
                <a:solidFill>
                  <a:schemeClr val="folHlink"/>
                </a:solidFill>
                <a:latin typeface="Univers" pitchFamily="34" charset="0"/>
                <a:cs typeface="Times New Roman" pitchFamily="18" charset="0"/>
              </a:rPr>
              <a:t> or the 	need to gain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economies of scale</a:t>
            </a:r>
            <a:r>
              <a:rPr lang="en-US" sz="3600" b="1" i="1" dirty="0">
                <a:solidFill>
                  <a:schemeClr val="folHlink"/>
                </a:solidFill>
                <a:latin typeface="Univers" pitchFamily="34" charset="0"/>
                <a:cs typeface="Times New Roman" pitchFamily="18" charset="0"/>
              </a:rPr>
              <a:t> 	quickly. </a:t>
            </a:r>
          </a:p>
          <a:p>
            <a:pPr marL="365760" indent="-256032" eaLnBrk="1" fontAlgn="auto" hangingPunct="1">
              <a:spcAft>
                <a:spcPts val="0"/>
              </a:spcAft>
              <a:buFont typeface="Wingdings" pitchFamily="2" charset="2"/>
              <a:buNone/>
              <a:defRPr/>
            </a:pPr>
            <a:r>
              <a:rPr lang="en-US" sz="3600" b="1" i="1" dirty="0">
                <a:solidFill>
                  <a:schemeClr val="folHlink"/>
                </a:solidFill>
                <a:latin typeface="Univers" pitchFamily="34" charset="0"/>
                <a:cs typeface="Times New Roman" pitchFamily="18" charset="0"/>
              </a:rPr>
              <a:t>… strong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customer loyalty</a:t>
            </a:r>
            <a:r>
              <a:rPr lang="en-US" sz="3600" b="1" i="1" dirty="0">
                <a:solidFill>
                  <a:schemeClr val="folHlink"/>
                </a:solidFill>
                <a:latin typeface="Univers" pitchFamily="34" charset="0"/>
                <a:cs typeface="Times New Roman" pitchFamily="18" charset="0"/>
              </a:rPr>
              <a:t> or strong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brand preferences</a:t>
            </a:r>
            <a:r>
              <a:rPr lang="en-US" sz="3600" b="1" i="1" dirty="0">
                <a:solidFill>
                  <a:schemeClr val="folHlink"/>
                </a:solidFill>
                <a:effectLst>
                  <a:outerShdw blurRad="38100" dist="38100" dir="2700000" algn="tl">
                    <a:srgbClr val="000000"/>
                  </a:outerShdw>
                </a:effectLst>
                <a:latin typeface="Univers" pitchFamily="34" charset="0"/>
                <a:cs typeface="Times New Roman" pitchFamily="18" charset="0"/>
              </a:rPr>
              <a:t>.</a:t>
            </a:r>
            <a:endParaRPr lang="en-US" sz="3600" i="1" dirty="0">
              <a:solidFill>
                <a:srgbClr val="CC0000"/>
              </a:solidFill>
              <a:effectLst>
                <a:outerShdw blurRad="38100" dist="38100" dir="2700000" algn="tl">
                  <a:srgbClr val="000000"/>
                </a:outerShdw>
              </a:effectLst>
            </a:endParaRPr>
          </a:p>
          <a:p>
            <a:pPr marL="365760" indent="-256032" eaLnBrk="1" fontAlgn="auto" hangingPunct="1">
              <a:spcAft>
                <a:spcPts val="0"/>
              </a:spcAft>
              <a:buFont typeface="Wingdings" pitchFamily="2" charset="2"/>
              <a:buNone/>
              <a:defRPr/>
            </a:pPr>
            <a:r>
              <a:rPr lang="en-US" sz="3600" i="1" dirty="0">
                <a:solidFill>
                  <a:schemeClr val="folHlink"/>
                </a:solidFill>
              </a:rPr>
              <a:t>… </a:t>
            </a:r>
            <a:r>
              <a:rPr lang="en-US" sz="3600" b="1" i="1" dirty="0">
                <a:solidFill>
                  <a:schemeClr val="folHlink"/>
                </a:solidFill>
                <a:latin typeface="Univers" pitchFamily="34" charset="0"/>
                <a:cs typeface="Times New Roman" pitchFamily="18" charset="0"/>
              </a:rPr>
              <a:t>lack of adequate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distribution</a:t>
            </a:r>
            <a:r>
              <a:rPr lang="en-US" sz="3600" b="1" i="1" dirty="0">
                <a:solidFill>
                  <a:schemeClr val="folHlink"/>
                </a:solidFill>
                <a:latin typeface="Univers" pitchFamily="34" charset="0"/>
                <a:cs typeface="Times New Roman" pitchFamily="18" charset="0"/>
              </a:rPr>
              <a:t> channels or access to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raw materials</a:t>
            </a:r>
            <a:r>
              <a:rPr lang="en-US" sz="3600" b="1" i="1" dirty="0">
                <a:solidFill>
                  <a:schemeClr val="folHlink"/>
                </a:solidFill>
                <a:latin typeface="Univers" pitchFamily="34" charset="0"/>
                <a:cs typeface="Times New Roman" pitchFamily="18" charset="0"/>
              </a:rPr>
              <a:t>.</a:t>
            </a:r>
            <a:endParaRPr lang="en-US" sz="3600" i="1" dirty="0">
              <a:solidFill>
                <a:schemeClr val="folHlink"/>
              </a:solidFill>
            </a:endParaRPr>
          </a:p>
          <a:p>
            <a:pPr marL="365760" indent="-256032" eaLnBrk="1" fontAlgn="auto" hangingPunct="1">
              <a:spcAft>
                <a:spcPts val="0"/>
              </a:spcAft>
              <a:buFont typeface="Wingdings" pitchFamily="2" charset="2"/>
              <a:buNone/>
              <a:defRPr/>
            </a:pPr>
            <a:endParaRPr lang="en-US" sz="4400" dirty="0">
              <a:solidFill>
                <a:schemeClr val="folHlink"/>
              </a:solidFill>
            </a:endParaRPr>
          </a:p>
        </p:txBody>
      </p:sp>
      <p:sp>
        <p:nvSpPr>
          <p:cNvPr id="613378" name="Rectangle 2"/>
          <p:cNvSpPr>
            <a:spLocks noGrp="1" noChangeArrowheads="1"/>
          </p:cNvSpPr>
          <p:nvPr>
            <p:ph type="title"/>
          </p:nvPr>
        </p:nvSpPr>
        <p:spPr>
          <a:xfrm>
            <a:off x="381000" y="533400"/>
            <a:ext cx="7793037" cy="1143000"/>
          </a:xfrm>
        </p:spPr>
        <p:txBody>
          <a:bodyPr>
            <a:normAutofit fontScale="90000"/>
          </a:bodyPr>
          <a:lstStyle/>
          <a:p>
            <a:pPr eaLnBrk="1" fontAlgn="auto" hangingPunct="1">
              <a:spcAft>
                <a:spcPts val="0"/>
              </a:spcAft>
              <a:defRPr/>
            </a:pPr>
            <a:r>
              <a:rPr lang="en-US" sz="5400" i="1" dirty="0" smtClean="0"/>
              <a:t>Threat to new </a:t>
            </a:r>
            <a:r>
              <a:rPr lang="en-US" sz="5400" i="1" dirty="0" smtClean="0">
                <a:solidFill>
                  <a:srgbClr val="CC0000"/>
                </a:solidFill>
                <a:effectLst>
                  <a:outerShdw blurRad="38100" dist="38100" dir="2700000" algn="tl">
                    <a:srgbClr val="000000"/>
                  </a:outerShdw>
                </a:effectLst>
              </a:rPr>
              <a:t>Entrant</a:t>
            </a:r>
            <a:r>
              <a:rPr lang="en-US" sz="5400" i="1" dirty="0" smtClean="0"/>
              <a:t> </a:t>
            </a:r>
            <a:r>
              <a:rPr lang="en-US" sz="5400" dirty="0">
                <a:solidFill>
                  <a:srgbClr val="CC0000"/>
                </a:solidFill>
              </a:rPr>
              <a:t>…</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3379">
                                            <p:txEl>
                                              <p:pRg st="0" end="0"/>
                                            </p:txEl>
                                          </p:spTgt>
                                        </p:tgtEl>
                                        <p:attrNameLst>
                                          <p:attrName>style.visibility</p:attrName>
                                        </p:attrNameLst>
                                      </p:cBhvr>
                                      <p:to>
                                        <p:strVal val="visible"/>
                                      </p:to>
                                    </p:set>
                                    <p:anim calcmode="lin" valueType="num">
                                      <p:cBhvr additive="base">
                                        <p:cTn id="7" dur="500" fill="hold"/>
                                        <p:tgtEl>
                                          <p:spTgt spid="6133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3379">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3379">
                                            <p:txEl>
                                              <p:pRg st="0" end="0"/>
                                            </p:txEl>
                                          </p:spTgt>
                                        </p:tgtEl>
                                        <p:attrNameLst>
                                          <p:attrName>ppt_c</p:attrName>
                                        </p:attrNameLst>
                                      </p:cBhvr>
                                      <p:to>
                                        <a:schemeClr val="tx1"/>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3379">
                                            <p:txEl>
                                              <p:pRg st="1" end="1"/>
                                            </p:txEl>
                                          </p:spTgt>
                                        </p:tgtEl>
                                        <p:attrNameLst>
                                          <p:attrName>style.visibility</p:attrName>
                                        </p:attrNameLst>
                                      </p:cBhvr>
                                      <p:to>
                                        <p:strVal val="visible"/>
                                      </p:to>
                                    </p:set>
                                    <p:anim calcmode="lin" valueType="num">
                                      <p:cBhvr additive="base">
                                        <p:cTn id="13" dur="500" fill="hold"/>
                                        <p:tgtEl>
                                          <p:spTgt spid="6133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3379">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3379">
                                            <p:txEl>
                                              <p:pRg st="1" end="1"/>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3379">
                                            <p:txEl>
                                              <p:pRg st="2" end="2"/>
                                            </p:txEl>
                                          </p:spTgt>
                                        </p:tgtEl>
                                        <p:attrNameLst>
                                          <p:attrName>style.visibility</p:attrName>
                                        </p:attrNameLst>
                                      </p:cBhvr>
                                      <p:to>
                                        <p:strVal val="visible"/>
                                      </p:to>
                                    </p:set>
                                    <p:anim calcmode="lin" valueType="num">
                                      <p:cBhvr additive="base">
                                        <p:cTn id="19" dur="500" fill="hold"/>
                                        <p:tgtEl>
                                          <p:spTgt spid="6133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3379">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3379">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79"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427" name="Rectangle 3"/>
          <p:cNvSpPr>
            <a:spLocks noGrp="1" noChangeArrowheads="1"/>
          </p:cNvSpPr>
          <p:nvPr>
            <p:ph idx="1"/>
          </p:nvPr>
        </p:nvSpPr>
        <p:spPr>
          <a:xfrm>
            <a:off x="304800" y="1905000"/>
            <a:ext cx="8839200" cy="4495800"/>
          </a:xfrm>
        </p:spPr>
        <p:txBody>
          <a:bodyPr>
            <a:normAutofit/>
          </a:bodyPr>
          <a:lstStyle/>
          <a:p>
            <a:pPr marL="365760" indent="-256032" eaLnBrk="1" fontAlgn="auto" hangingPunct="1">
              <a:lnSpc>
                <a:spcPct val="90000"/>
              </a:lnSpc>
              <a:spcAft>
                <a:spcPts val="0"/>
              </a:spcAft>
              <a:buFont typeface="Wingdings" pitchFamily="2" charset="2"/>
              <a:buNone/>
              <a:defRPr/>
            </a:pPr>
            <a:r>
              <a:rPr lang="en-US" sz="4000">
                <a:solidFill>
                  <a:srgbClr val="CC0000"/>
                </a:solidFill>
              </a:rPr>
              <a:t>						</a:t>
            </a:r>
            <a:r>
              <a:rPr lang="en-US" sz="4400">
                <a:solidFill>
                  <a:srgbClr val="CC0000"/>
                </a:solidFill>
              </a:rPr>
              <a:t>… high when</a:t>
            </a:r>
            <a:r>
              <a:rPr lang="en-US" sz="4000">
                <a:solidFill>
                  <a:srgbClr val="CC0000"/>
                </a:solidFill>
              </a:rPr>
              <a:t> </a:t>
            </a:r>
            <a:endParaRPr lang="en-US" sz="4000" b="1">
              <a:solidFill>
                <a:srgbClr val="CC0000"/>
              </a:solidFill>
            </a:endParaRPr>
          </a:p>
          <a:p>
            <a:pPr marL="365760" indent="-256032" eaLnBrk="1" fontAlgn="auto" hangingPunct="1">
              <a:lnSpc>
                <a:spcPct val="90000"/>
              </a:lnSpc>
              <a:spcAft>
                <a:spcPts val="0"/>
              </a:spcAft>
              <a:buFont typeface="Wingdings" pitchFamily="2" charset="2"/>
              <a:buNone/>
              <a:defRPr/>
            </a:pPr>
            <a:r>
              <a:rPr lang="en-US" sz="3600" b="1">
                <a:solidFill>
                  <a:srgbClr val="CC0000"/>
                </a:solidFill>
              </a:rPr>
              <a:t>*</a:t>
            </a:r>
            <a:r>
              <a:rPr lang="en-US" sz="3600">
                <a:solidFill>
                  <a:srgbClr val="CC0000"/>
                </a:solidFill>
              </a:rPr>
              <a:t> </a:t>
            </a:r>
            <a:r>
              <a:rPr lang="en-US" sz="3600" b="1" i="1">
                <a:solidFill>
                  <a:schemeClr val="folHlink"/>
                </a:solidFill>
                <a:latin typeface="Univers" pitchFamily="34" charset="0"/>
                <a:cs typeface="Times New Roman" pitchFamily="18" charset="0"/>
              </a:rPr>
              <a:t>A small number of </a:t>
            </a:r>
            <a:r>
              <a:rPr lang="en-US" sz="3600" b="1" i="1">
                <a:solidFill>
                  <a:srgbClr val="CC0000"/>
                </a:solidFill>
                <a:effectLst>
                  <a:outerShdw blurRad="38100" dist="38100" dir="2700000" algn="tl">
                    <a:srgbClr val="000000"/>
                  </a:outerShdw>
                </a:effectLst>
                <a:latin typeface="Univers" pitchFamily="34" charset="0"/>
                <a:cs typeface="Times New Roman" pitchFamily="18" charset="0"/>
              </a:rPr>
              <a:t>dominant, highly 	concentrated suppliers</a:t>
            </a:r>
            <a:r>
              <a:rPr lang="en-US" sz="3600" b="1" i="1">
                <a:solidFill>
                  <a:schemeClr val="folHlink"/>
                </a:solidFill>
                <a:latin typeface="Univers" pitchFamily="34" charset="0"/>
                <a:cs typeface="Times New Roman" pitchFamily="18" charset="0"/>
              </a:rPr>
              <a:t> exists.</a:t>
            </a:r>
            <a:endParaRPr lang="en-US" sz="3600">
              <a:solidFill>
                <a:schemeClr val="folHlink"/>
              </a:solidFill>
            </a:endParaRPr>
          </a:p>
          <a:p>
            <a:pPr marL="365760" indent="-256032" eaLnBrk="1" fontAlgn="auto" hangingPunct="1">
              <a:lnSpc>
                <a:spcPct val="90000"/>
              </a:lnSpc>
              <a:spcAft>
                <a:spcPts val="0"/>
              </a:spcAft>
              <a:buFont typeface="Wingdings" pitchFamily="2" charset="2"/>
              <a:buNone/>
              <a:defRPr/>
            </a:pPr>
            <a:r>
              <a:rPr lang="en-US" sz="3600" b="1">
                <a:solidFill>
                  <a:srgbClr val="CC0000"/>
                </a:solidFill>
              </a:rPr>
              <a:t>*</a:t>
            </a:r>
            <a:r>
              <a:rPr lang="en-US" sz="3600">
                <a:solidFill>
                  <a:schemeClr val="tx2"/>
                </a:solidFill>
              </a:rPr>
              <a:t> </a:t>
            </a:r>
            <a:r>
              <a:rPr lang="en-US" sz="3600" b="1" i="1">
                <a:solidFill>
                  <a:srgbClr val="CC0000"/>
                </a:solidFill>
                <a:effectLst>
                  <a:outerShdw blurRad="38100" dist="38100" dir="2700000" algn="tl">
                    <a:srgbClr val="000000"/>
                  </a:outerShdw>
                </a:effectLst>
                <a:latin typeface="Univers" pitchFamily="34" charset="0"/>
                <a:cs typeface="Times New Roman" pitchFamily="18" charset="0"/>
              </a:rPr>
              <a:t>Few good substitute</a:t>
            </a:r>
            <a:r>
              <a:rPr lang="en-US" sz="3600" b="1" i="1">
                <a:solidFill>
                  <a:schemeClr val="folHlink"/>
                </a:solidFill>
                <a:latin typeface="Univers" pitchFamily="34" charset="0"/>
                <a:cs typeface="Times New Roman" pitchFamily="18" charset="0"/>
              </a:rPr>
              <a:t> raw materials or 	suppliers are available. </a:t>
            </a:r>
            <a:endParaRPr lang="en-US" sz="3600" b="1">
              <a:solidFill>
                <a:srgbClr val="CC0000"/>
              </a:solidFill>
            </a:endParaRPr>
          </a:p>
          <a:p>
            <a:pPr marL="365760" indent="-256032" eaLnBrk="1" fontAlgn="auto" hangingPunct="1">
              <a:lnSpc>
                <a:spcPct val="90000"/>
              </a:lnSpc>
              <a:spcAft>
                <a:spcPts val="0"/>
              </a:spcAft>
              <a:buFont typeface="Wingdings" pitchFamily="2" charset="2"/>
              <a:buNone/>
              <a:defRPr/>
            </a:pPr>
            <a:r>
              <a:rPr lang="en-US" sz="3600" b="1">
                <a:solidFill>
                  <a:srgbClr val="CC0000"/>
                </a:solidFill>
              </a:rPr>
              <a:t>*</a:t>
            </a:r>
            <a:r>
              <a:rPr lang="en-US" sz="3600">
                <a:solidFill>
                  <a:schemeClr val="tx2"/>
                </a:solidFill>
              </a:rPr>
              <a:t> </a:t>
            </a:r>
            <a:r>
              <a:rPr lang="en-US" sz="3600" b="1" i="1">
                <a:solidFill>
                  <a:schemeClr val="folHlink"/>
                </a:solidFill>
                <a:latin typeface="Univers" pitchFamily="34" charset="0"/>
                <a:cs typeface="Times New Roman" pitchFamily="18" charset="0"/>
              </a:rPr>
              <a:t>The </a:t>
            </a:r>
            <a:r>
              <a:rPr lang="en-US" sz="3600" b="1" i="1">
                <a:solidFill>
                  <a:srgbClr val="CC0000"/>
                </a:solidFill>
                <a:effectLst>
                  <a:outerShdw blurRad="38100" dist="38100" dir="2700000" algn="tl">
                    <a:srgbClr val="000000"/>
                  </a:outerShdw>
                </a:effectLst>
                <a:latin typeface="Univers" pitchFamily="34" charset="0"/>
                <a:cs typeface="Times New Roman" pitchFamily="18" charset="0"/>
              </a:rPr>
              <a:t>cost of switching</a:t>
            </a:r>
            <a:r>
              <a:rPr lang="en-US" sz="3600" b="1" i="1">
                <a:solidFill>
                  <a:schemeClr val="folHlink"/>
                </a:solidFill>
                <a:latin typeface="Univers" pitchFamily="34" charset="0"/>
                <a:cs typeface="Times New Roman" pitchFamily="18" charset="0"/>
              </a:rPr>
              <a:t> raw materials 	or suppliers is high</a:t>
            </a:r>
            <a:r>
              <a:rPr lang="en-US" sz="4000" b="1" i="1">
                <a:solidFill>
                  <a:schemeClr val="folHlink"/>
                </a:solidFill>
                <a:latin typeface="Univers" pitchFamily="34" charset="0"/>
                <a:cs typeface="Times New Roman" pitchFamily="18" charset="0"/>
              </a:rPr>
              <a:t>. </a:t>
            </a:r>
            <a:endParaRPr lang="en-US" sz="4000" b="1">
              <a:solidFill>
                <a:srgbClr val="CC0000"/>
              </a:solidFill>
            </a:endParaRPr>
          </a:p>
          <a:p>
            <a:pPr marL="365760" indent="-256032" eaLnBrk="1" fontAlgn="auto" hangingPunct="1">
              <a:lnSpc>
                <a:spcPct val="90000"/>
              </a:lnSpc>
              <a:spcAft>
                <a:spcPts val="0"/>
              </a:spcAft>
              <a:buFontTx/>
              <a:buNone/>
              <a:defRPr/>
            </a:pPr>
            <a:endParaRPr lang="en-US" sz="4000" b="1">
              <a:solidFill>
                <a:srgbClr val="CC0000"/>
              </a:solidFill>
            </a:endParaRPr>
          </a:p>
        </p:txBody>
      </p:sp>
      <p:sp>
        <p:nvSpPr>
          <p:cNvPr id="615426" name="Rectangle 2"/>
          <p:cNvSpPr>
            <a:spLocks noGrp="1" noChangeArrowheads="1"/>
          </p:cNvSpPr>
          <p:nvPr>
            <p:ph type="title"/>
          </p:nvPr>
        </p:nvSpPr>
        <p:spPr>
          <a:xfrm>
            <a:off x="1143000" y="685800"/>
            <a:ext cx="8001000" cy="1143000"/>
          </a:xfrm>
        </p:spPr>
        <p:txBody>
          <a:bodyPr/>
          <a:lstStyle/>
          <a:p>
            <a:pPr eaLnBrk="1" fontAlgn="auto" hangingPunct="1">
              <a:spcAft>
                <a:spcPts val="0"/>
              </a:spcAft>
              <a:defRPr/>
            </a:pPr>
            <a:r>
              <a:rPr lang="en-US" sz="5400" i="1"/>
              <a:t>Power of </a:t>
            </a:r>
            <a:r>
              <a:rPr lang="en-US" sz="5400" i="1">
                <a:solidFill>
                  <a:srgbClr val="CC0000"/>
                </a:solidFill>
                <a:effectLst>
                  <a:outerShdw blurRad="38100" dist="38100" dir="2700000" algn="tl">
                    <a:srgbClr val="000000"/>
                  </a:outerShdw>
                </a:effectLst>
              </a:rPr>
              <a:t>Suppliers </a:t>
            </a:r>
            <a:r>
              <a:rPr lang="en-US" sz="5400" i="1"/>
              <a:t>…</a:t>
            </a:r>
            <a:r>
              <a:rPr lang="en-US" sz="6000" i="1">
                <a:solidFill>
                  <a:srgbClr val="CC0000"/>
                </a:solid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5427">
                                            <p:txEl>
                                              <p:pRg st="0" end="0"/>
                                            </p:txEl>
                                          </p:spTgt>
                                        </p:tgtEl>
                                        <p:attrNameLst>
                                          <p:attrName>style.visibility</p:attrName>
                                        </p:attrNameLst>
                                      </p:cBhvr>
                                      <p:to>
                                        <p:strVal val="visible"/>
                                      </p:to>
                                    </p:set>
                                    <p:anim calcmode="lin" valueType="num">
                                      <p:cBhvr additive="base">
                                        <p:cTn id="7" dur="500" fill="hold"/>
                                        <p:tgtEl>
                                          <p:spTgt spid="6154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5427">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5427">
                                            <p:txEl>
                                              <p:pRg st="0" end="0"/>
                                            </p:txEl>
                                          </p:spTgt>
                                        </p:tgtEl>
                                        <p:attrNameLst>
                                          <p:attrName>ppt_c</p:attrName>
                                        </p:attrNameLst>
                                      </p:cBhvr>
                                      <p:to>
                                        <a:schemeClr val="tx1"/>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5427">
                                            <p:txEl>
                                              <p:pRg st="1" end="1"/>
                                            </p:txEl>
                                          </p:spTgt>
                                        </p:tgtEl>
                                        <p:attrNameLst>
                                          <p:attrName>style.visibility</p:attrName>
                                        </p:attrNameLst>
                                      </p:cBhvr>
                                      <p:to>
                                        <p:strVal val="visible"/>
                                      </p:to>
                                    </p:set>
                                    <p:anim calcmode="lin" valueType="num">
                                      <p:cBhvr additive="base">
                                        <p:cTn id="13" dur="500" fill="hold"/>
                                        <p:tgtEl>
                                          <p:spTgt spid="6154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5427">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5427">
                                            <p:txEl>
                                              <p:pRg st="1" end="1"/>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5427">
                                            <p:txEl>
                                              <p:pRg st="2" end="2"/>
                                            </p:txEl>
                                          </p:spTgt>
                                        </p:tgtEl>
                                        <p:attrNameLst>
                                          <p:attrName>style.visibility</p:attrName>
                                        </p:attrNameLst>
                                      </p:cBhvr>
                                      <p:to>
                                        <p:strVal val="visible"/>
                                      </p:to>
                                    </p:set>
                                    <p:anim calcmode="lin" valueType="num">
                                      <p:cBhvr additive="base">
                                        <p:cTn id="19" dur="500" fill="hold"/>
                                        <p:tgtEl>
                                          <p:spTgt spid="6154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5427">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5427">
                                            <p:txEl>
                                              <p:pRg st="2" end="2"/>
                                            </p:txEl>
                                          </p:spTgt>
                                        </p:tgtEl>
                                        <p:attrNameLst>
                                          <p:attrName>ppt_c</p:attrName>
                                        </p:attrNameLst>
                                      </p:cBhvr>
                                      <p:to>
                                        <a:schemeClr val="tx1"/>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5427">
                                            <p:txEl>
                                              <p:pRg st="3" end="3"/>
                                            </p:txEl>
                                          </p:spTgt>
                                        </p:tgtEl>
                                        <p:attrNameLst>
                                          <p:attrName>style.visibility</p:attrName>
                                        </p:attrNameLst>
                                      </p:cBhvr>
                                      <p:to>
                                        <p:strVal val="visible"/>
                                      </p:to>
                                    </p:set>
                                    <p:anim calcmode="lin" valueType="num">
                                      <p:cBhvr additive="base">
                                        <p:cTn id="25" dur="500" fill="hold"/>
                                        <p:tgtEl>
                                          <p:spTgt spid="61542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5427">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5427">
                                            <p:txEl>
                                              <p:pRg st="3" end="3"/>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27"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6451" name="Rectangle 3"/>
          <p:cNvSpPr>
            <a:spLocks noGrp="1" noChangeArrowheads="1"/>
          </p:cNvSpPr>
          <p:nvPr>
            <p:ph idx="1"/>
          </p:nvPr>
        </p:nvSpPr>
        <p:spPr>
          <a:xfrm>
            <a:off x="228600" y="1828800"/>
            <a:ext cx="8915400" cy="4495800"/>
          </a:xfrm>
        </p:spPr>
        <p:txBody>
          <a:bodyPr>
            <a:normAutofit lnSpcReduction="10000"/>
          </a:bodyPr>
          <a:lstStyle/>
          <a:p>
            <a:pPr marL="365760" indent="-256032" eaLnBrk="1" fontAlgn="auto" hangingPunct="1">
              <a:lnSpc>
                <a:spcPct val="90000"/>
              </a:lnSpc>
              <a:spcAft>
                <a:spcPts val="0"/>
              </a:spcAft>
              <a:buFont typeface="Wingdings" pitchFamily="2" charset="2"/>
              <a:buNone/>
              <a:defRPr/>
            </a:pPr>
            <a:r>
              <a:rPr lang="en-US" sz="4000">
                <a:solidFill>
                  <a:srgbClr val="CC0000"/>
                </a:solidFill>
              </a:rPr>
              <a:t>						</a:t>
            </a:r>
            <a:r>
              <a:rPr lang="en-US" sz="4400">
                <a:solidFill>
                  <a:srgbClr val="CC0000"/>
                </a:solidFill>
              </a:rPr>
              <a:t>… high when</a:t>
            </a:r>
            <a:r>
              <a:rPr lang="en-US" sz="4000">
                <a:solidFill>
                  <a:srgbClr val="CC0000"/>
                </a:solidFill>
              </a:rPr>
              <a:t> </a:t>
            </a:r>
            <a:endParaRPr lang="en-US" sz="4000" b="1">
              <a:solidFill>
                <a:srgbClr val="CC0000"/>
              </a:solidFill>
            </a:endParaRPr>
          </a:p>
          <a:p>
            <a:pPr marL="365760" indent="-256032" eaLnBrk="1" fontAlgn="auto" hangingPunct="1">
              <a:lnSpc>
                <a:spcPct val="90000"/>
              </a:lnSpc>
              <a:spcAft>
                <a:spcPts val="0"/>
              </a:spcAft>
              <a:buFont typeface="Wingdings" pitchFamily="2" charset="2"/>
              <a:buNone/>
              <a:defRPr/>
            </a:pPr>
            <a:r>
              <a:rPr lang="en-US" sz="3400" b="1">
                <a:solidFill>
                  <a:srgbClr val="CC0000"/>
                </a:solidFill>
              </a:rPr>
              <a:t>*</a:t>
            </a:r>
            <a:r>
              <a:rPr lang="en-US" sz="3400">
                <a:solidFill>
                  <a:srgbClr val="CC0000"/>
                </a:solidFill>
              </a:rPr>
              <a:t> </a:t>
            </a:r>
            <a:r>
              <a:rPr lang="en-US" sz="3400" b="1" i="1">
                <a:solidFill>
                  <a:schemeClr val="folHlink"/>
                </a:solidFill>
                <a:latin typeface="Univers" pitchFamily="34" charset="0"/>
                <a:cs typeface="Times New Roman" pitchFamily="18" charset="0"/>
              </a:rPr>
              <a:t>Customers are </a:t>
            </a:r>
            <a:r>
              <a:rPr lang="en-US" sz="3400" b="1" i="1">
                <a:solidFill>
                  <a:srgbClr val="CC0000"/>
                </a:solidFill>
                <a:effectLst>
                  <a:outerShdw blurRad="38100" dist="38100" dir="2700000" algn="tl">
                    <a:srgbClr val="000000"/>
                  </a:outerShdw>
                </a:effectLst>
                <a:latin typeface="Univers" pitchFamily="34" charset="0"/>
                <a:cs typeface="Times New Roman" pitchFamily="18" charset="0"/>
              </a:rPr>
              <a:t>concentrated</a:t>
            </a:r>
            <a:r>
              <a:rPr lang="en-US" sz="3400" b="1" i="1">
                <a:solidFill>
                  <a:schemeClr val="folHlink"/>
                </a:solidFill>
                <a:latin typeface="Univers" pitchFamily="34" charset="0"/>
                <a:cs typeface="Times New Roman" pitchFamily="18" charset="0"/>
              </a:rPr>
              <a:t>, </a:t>
            </a:r>
            <a:r>
              <a:rPr lang="en-US" sz="3400" b="1" i="1">
                <a:solidFill>
                  <a:srgbClr val="CC0000"/>
                </a:solidFill>
                <a:effectLst>
                  <a:outerShdw blurRad="38100" dist="38100" dir="2700000" algn="tl">
                    <a:srgbClr val="000000"/>
                  </a:outerShdw>
                </a:effectLst>
                <a:latin typeface="Univers" pitchFamily="34" charset="0"/>
                <a:cs typeface="Times New Roman" pitchFamily="18" charset="0"/>
              </a:rPr>
              <a:t>large</a:t>
            </a:r>
            <a:r>
              <a:rPr lang="en-US" sz="3400" b="1" i="1">
                <a:solidFill>
                  <a:schemeClr val="folHlink"/>
                </a:solidFill>
                <a:latin typeface="Univers" pitchFamily="34" charset="0"/>
                <a:cs typeface="Times New Roman" pitchFamily="18" charset="0"/>
              </a:rPr>
              <a:t> or 	</a:t>
            </a:r>
            <a:r>
              <a:rPr lang="en-US" sz="3400" b="1" i="1">
                <a:solidFill>
                  <a:srgbClr val="CC0000"/>
                </a:solidFill>
                <a:effectLst>
                  <a:outerShdw blurRad="38100" dist="38100" dir="2700000" algn="tl">
                    <a:srgbClr val="000000"/>
                  </a:outerShdw>
                </a:effectLst>
                <a:latin typeface="Univers" pitchFamily="34" charset="0"/>
                <a:cs typeface="Times New Roman" pitchFamily="18" charset="0"/>
              </a:rPr>
              <a:t>buy in volume</a:t>
            </a:r>
            <a:r>
              <a:rPr lang="en-US" sz="3400" b="1" i="1">
                <a:solidFill>
                  <a:schemeClr val="folHlink"/>
                </a:solidFill>
                <a:latin typeface="Univers" pitchFamily="34" charset="0"/>
                <a:cs typeface="Times New Roman" pitchFamily="18" charset="0"/>
              </a:rPr>
              <a:t> .</a:t>
            </a:r>
            <a:endParaRPr lang="en-US" sz="3400">
              <a:solidFill>
                <a:schemeClr val="folHlink"/>
              </a:solidFill>
            </a:endParaRPr>
          </a:p>
          <a:p>
            <a:pPr marL="365760" indent="-256032" eaLnBrk="1" fontAlgn="auto" hangingPunct="1">
              <a:lnSpc>
                <a:spcPct val="90000"/>
              </a:lnSpc>
              <a:spcAft>
                <a:spcPts val="0"/>
              </a:spcAft>
              <a:buFont typeface="Wingdings" pitchFamily="2" charset="2"/>
              <a:buNone/>
              <a:defRPr/>
            </a:pPr>
            <a:r>
              <a:rPr lang="en-US" sz="3400" b="1">
                <a:solidFill>
                  <a:srgbClr val="CC0000"/>
                </a:solidFill>
              </a:rPr>
              <a:t>*</a:t>
            </a:r>
            <a:r>
              <a:rPr lang="en-US" sz="3400">
                <a:solidFill>
                  <a:schemeClr val="tx2"/>
                </a:solidFill>
              </a:rPr>
              <a:t> </a:t>
            </a:r>
            <a:r>
              <a:rPr lang="en-US" sz="3400" b="1" i="1">
                <a:solidFill>
                  <a:schemeClr val="folHlink"/>
                </a:solidFill>
                <a:latin typeface="Univers" pitchFamily="34" charset="0"/>
                <a:cs typeface="Times New Roman" pitchFamily="18" charset="0"/>
              </a:rPr>
              <a:t>The products being purchased are 	</a:t>
            </a:r>
            <a:r>
              <a:rPr lang="en-US" sz="3400" b="1" i="1">
                <a:solidFill>
                  <a:srgbClr val="CC0000"/>
                </a:solidFill>
                <a:effectLst>
                  <a:outerShdw blurRad="38100" dist="38100" dir="2700000" algn="tl">
                    <a:srgbClr val="000000"/>
                  </a:outerShdw>
                </a:effectLst>
                <a:latin typeface="Univers" pitchFamily="34" charset="0"/>
                <a:cs typeface="Times New Roman" pitchFamily="18" charset="0"/>
              </a:rPr>
              <a:t>standard </a:t>
            </a:r>
            <a:r>
              <a:rPr lang="en-US" sz="3400" b="1" i="1">
                <a:solidFill>
                  <a:schemeClr val="folHlink"/>
                </a:solidFill>
                <a:latin typeface="Univers" pitchFamily="34" charset="0"/>
                <a:cs typeface="Times New Roman" pitchFamily="18" charset="0"/>
              </a:rPr>
              <a:t>or </a:t>
            </a:r>
            <a:r>
              <a:rPr lang="en-US" sz="3400" b="1" i="1">
                <a:solidFill>
                  <a:srgbClr val="CC0000"/>
                </a:solidFill>
                <a:effectLst>
                  <a:outerShdw blurRad="38100" dist="38100" dir="2700000" algn="tl">
                    <a:srgbClr val="000000"/>
                  </a:outerShdw>
                </a:effectLst>
                <a:latin typeface="Univers" pitchFamily="34" charset="0"/>
                <a:cs typeface="Times New Roman" pitchFamily="18" charset="0"/>
              </a:rPr>
              <a:t>undifferentiated</a:t>
            </a:r>
            <a:r>
              <a:rPr lang="en-US" sz="3400" b="1" i="1">
                <a:solidFill>
                  <a:schemeClr val="folHlink"/>
                </a:solidFill>
                <a:latin typeface="Univers" pitchFamily="34" charset="0"/>
                <a:cs typeface="Times New Roman" pitchFamily="18" charset="0"/>
              </a:rPr>
              <a:t> making it 	</a:t>
            </a:r>
            <a:r>
              <a:rPr lang="en-US" sz="3400" b="1" i="1">
                <a:solidFill>
                  <a:srgbClr val="CC0000"/>
                </a:solidFill>
                <a:effectLst>
                  <a:outerShdw blurRad="38100" dist="38100" dir="2700000" algn="tl">
                    <a:srgbClr val="000000"/>
                  </a:outerShdw>
                </a:effectLst>
                <a:latin typeface="Univers" pitchFamily="34" charset="0"/>
                <a:cs typeface="Times New Roman" pitchFamily="18" charset="0"/>
              </a:rPr>
              <a:t>easy to switch</a:t>
            </a:r>
            <a:r>
              <a:rPr lang="en-US" sz="3400" b="1" i="1">
                <a:solidFill>
                  <a:schemeClr val="folHlink"/>
                </a:solidFill>
                <a:latin typeface="Univers" pitchFamily="34" charset="0"/>
                <a:cs typeface="Times New Roman" pitchFamily="18" charset="0"/>
              </a:rPr>
              <a:t> to other suppliers.  </a:t>
            </a:r>
            <a:endParaRPr lang="en-US" sz="3400" b="1">
              <a:solidFill>
                <a:srgbClr val="CC0000"/>
              </a:solidFill>
            </a:endParaRPr>
          </a:p>
          <a:p>
            <a:pPr marL="365760" indent="-256032" eaLnBrk="1" fontAlgn="auto" hangingPunct="1">
              <a:lnSpc>
                <a:spcPct val="90000"/>
              </a:lnSpc>
              <a:spcAft>
                <a:spcPts val="0"/>
              </a:spcAft>
              <a:buFont typeface="Wingdings" pitchFamily="2" charset="2"/>
              <a:buNone/>
              <a:defRPr/>
            </a:pPr>
            <a:r>
              <a:rPr lang="en-US" sz="3400" b="1">
                <a:solidFill>
                  <a:srgbClr val="CC0000"/>
                </a:solidFill>
              </a:rPr>
              <a:t>*</a:t>
            </a:r>
            <a:r>
              <a:rPr lang="en-US" sz="3400">
                <a:solidFill>
                  <a:schemeClr val="tx2"/>
                </a:solidFill>
              </a:rPr>
              <a:t> </a:t>
            </a:r>
            <a:r>
              <a:rPr lang="en-US" sz="3400" b="1" i="1">
                <a:solidFill>
                  <a:schemeClr val="folHlink"/>
                </a:solidFill>
                <a:latin typeface="Univers" pitchFamily="34" charset="0"/>
                <a:cs typeface="Times New Roman" pitchFamily="18" charset="0"/>
              </a:rPr>
              <a:t>Customers’ purchases represent a 	</a:t>
            </a:r>
            <a:r>
              <a:rPr lang="en-US" sz="3400" b="1" i="1">
                <a:solidFill>
                  <a:srgbClr val="CC0000"/>
                </a:solidFill>
                <a:effectLst>
                  <a:outerShdw blurRad="38100" dist="38100" dir="2700000" algn="tl">
                    <a:srgbClr val="000000"/>
                  </a:outerShdw>
                </a:effectLst>
                <a:latin typeface="Univers" pitchFamily="34" charset="0"/>
                <a:cs typeface="Times New Roman" pitchFamily="18" charset="0"/>
              </a:rPr>
              <a:t>major portion</a:t>
            </a:r>
            <a:r>
              <a:rPr lang="en-US" sz="3400" b="1" i="1">
                <a:solidFill>
                  <a:schemeClr val="folHlink"/>
                </a:solidFill>
                <a:latin typeface="Univers" pitchFamily="34" charset="0"/>
                <a:cs typeface="Times New Roman" pitchFamily="18" charset="0"/>
              </a:rPr>
              <a:t> of the sellers’ total 	revenue.</a:t>
            </a:r>
            <a:r>
              <a:rPr lang="en-US" sz="3600" b="1" i="1">
                <a:solidFill>
                  <a:schemeClr val="folHlink"/>
                </a:solidFill>
                <a:latin typeface="Univers" pitchFamily="34" charset="0"/>
                <a:cs typeface="Times New Roman" pitchFamily="18" charset="0"/>
              </a:rPr>
              <a:t> </a:t>
            </a:r>
            <a:endParaRPr lang="en-US" sz="3600" b="1">
              <a:solidFill>
                <a:schemeClr val="folHlink"/>
              </a:solidFill>
            </a:endParaRPr>
          </a:p>
          <a:p>
            <a:pPr marL="365760" indent="-256032" eaLnBrk="1" fontAlgn="auto" hangingPunct="1">
              <a:lnSpc>
                <a:spcPct val="90000"/>
              </a:lnSpc>
              <a:spcAft>
                <a:spcPts val="0"/>
              </a:spcAft>
              <a:buFontTx/>
              <a:buNone/>
              <a:defRPr/>
            </a:pPr>
            <a:endParaRPr lang="en-US" sz="3600" b="1">
              <a:solidFill>
                <a:srgbClr val="CC0000"/>
              </a:solidFill>
            </a:endParaRPr>
          </a:p>
        </p:txBody>
      </p:sp>
      <p:sp>
        <p:nvSpPr>
          <p:cNvPr id="616450" name="Rectangle 2"/>
          <p:cNvSpPr>
            <a:spLocks noGrp="1" noChangeArrowheads="1"/>
          </p:cNvSpPr>
          <p:nvPr>
            <p:ph type="title"/>
          </p:nvPr>
        </p:nvSpPr>
        <p:spPr>
          <a:xfrm>
            <a:off x="1143000" y="685800"/>
            <a:ext cx="8001000" cy="1143000"/>
          </a:xfrm>
        </p:spPr>
        <p:txBody>
          <a:bodyPr/>
          <a:lstStyle/>
          <a:p>
            <a:pPr eaLnBrk="1" fontAlgn="auto" hangingPunct="1">
              <a:spcAft>
                <a:spcPts val="0"/>
              </a:spcAft>
              <a:defRPr/>
            </a:pPr>
            <a:r>
              <a:rPr lang="en-US" sz="5400" i="1"/>
              <a:t>Power of </a:t>
            </a:r>
            <a:r>
              <a:rPr lang="en-US" sz="5400" i="1">
                <a:solidFill>
                  <a:srgbClr val="CC0000"/>
                </a:solidFill>
                <a:effectLst>
                  <a:outerShdw blurRad="38100" dist="38100" dir="2700000" algn="tl">
                    <a:srgbClr val="000000"/>
                  </a:outerShdw>
                </a:effectLst>
              </a:rPr>
              <a:t>Buyers </a:t>
            </a:r>
            <a:r>
              <a:rPr lang="en-US" sz="5400" i="1"/>
              <a:t>…</a:t>
            </a:r>
            <a:r>
              <a:rPr lang="en-US" sz="6000" i="1">
                <a:solidFill>
                  <a:srgbClr val="CC0000"/>
                </a:solid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6451">
                                            <p:txEl>
                                              <p:pRg st="0" end="0"/>
                                            </p:txEl>
                                          </p:spTgt>
                                        </p:tgtEl>
                                        <p:attrNameLst>
                                          <p:attrName>style.visibility</p:attrName>
                                        </p:attrNameLst>
                                      </p:cBhvr>
                                      <p:to>
                                        <p:strVal val="visible"/>
                                      </p:to>
                                    </p:set>
                                    <p:anim calcmode="lin" valueType="num">
                                      <p:cBhvr additive="base">
                                        <p:cTn id="7" dur="500" fill="hold"/>
                                        <p:tgtEl>
                                          <p:spTgt spid="616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6451">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6451">
                                            <p:txEl>
                                              <p:pRg st="0" end="0"/>
                                            </p:txEl>
                                          </p:spTgt>
                                        </p:tgtEl>
                                        <p:attrNameLst>
                                          <p:attrName>ppt_c</p:attrName>
                                        </p:attrNameLst>
                                      </p:cBhvr>
                                      <p:to>
                                        <a:schemeClr val="tx1"/>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6451">
                                            <p:txEl>
                                              <p:pRg st="1" end="1"/>
                                            </p:txEl>
                                          </p:spTgt>
                                        </p:tgtEl>
                                        <p:attrNameLst>
                                          <p:attrName>style.visibility</p:attrName>
                                        </p:attrNameLst>
                                      </p:cBhvr>
                                      <p:to>
                                        <p:strVal val="visible"/>
                                      </p:to>
                                    </p:set>
                                    <p:anim calcmode="lin" valueType="num">
                                      <p:cBhvr additive="base">
                                        <p:cTn id="13" dur="500" fill="hold"/>
                                        <p:tgtEl>
                                          <p:spTgt spid="6164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6451">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6451">
                                            <p:txEl>
                                              <p:pRg st="1" end="1"/>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6451">
                                            <p:txEl>
                                              <p:pRg st="2" end="2"/>
                                            </p:txEl>
                                          </p:spTgt>
                                        </p:tgtEl>
                                        <p:attrNameLst>
                                          <p:attrName>style.visibility</p:attrName>
                                        </p:attrNameLst>
                                      </p:cBhvr>
                                      <p:to>
                                        <p:strVal val="visible"/>
                                      </p:to>
                                    </p:set>
                                    <p:anim calcmode="lin" valueType="num">
                                      <p:cBhvr additive="base">
                                        <p:cTn id="19" dur="500" fill="hold"/>
                                        <p:tgtEl>
                                          <p:spTgt spid="6164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6451">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6451">
                                            <p:txEl>
                                              <p:pRg st="2" end="2"/>
                                            </p:txEl>
                                          </p:spTgt>
                                        </p:tgtEl>
                                        <p:attrNameLst>
                                          <p:attrName>ppt_c</p:attrName>
                                        </p:attrNameLst>
                                      </p:cBhvr>
                                      <p:to>
                                        <a:schemeClr val="tx1"/>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6451">
                                            <p:txEl>
                                              <p:pRg st="3" end="3"/>
                                            </p:txEl>
                                          </p:spTgt>
                                        </p:tgtEl>
                                        <p:attrNameLst>
                                          <p:attrName>style.visibility</p:attrName>
                                        </p:attrNameLst>
                                      </p:cBhvr>
                                      <p:to>
                                        <p:strVal val="visible"/>
                                      </p:to>
                                    </p:set>
                                    <p:anim calcmode="lin" valueType="num">
                                      <p:cBhvr additive="base">
                                        <p:cTn id="25" dur="500" fill="hold"/>
                                        <p:tgtEl>
                                          <p:spTgt spid="6164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6451">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6451">
                                            <p:txEl>
                                              <p:pRg st="3" end="3"/>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1"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idx="1"/>
          </p:nvPr>
        </p:nvSpPr>
        <p:spPr/>
        <p:txBody>
          <a:bodyPr>
            <a:normAutofit/>
          </a:bodyPr>
          <a:lstStyle/>
          <a:p>
            <a:pPr marL="365760" indent="-256032" algn="just" eaLnBrk="1" fontAlgn="auto" hangingPunct="1">
              <a:spcAft>
                <a:spcPts val="0"/>
              </a:spcAft>
              <a:buFont typeface="Wingdings" pitchFamily="2" charset="2"/>
              <a:buChar char="Ø"/>
              <a:defRPr/>
            </a:pPr>
            <a:r>
              <a:rPr lang="en-US" dirty="0" smtClean="0">
                <a:solidFill>
                  <a:schemeClr val="hlink"/>
                </a:solidFill>
              </a:rPr>
              <a:t>Projects:</a:t>
            </a:r>
            <a:r>
              <a:rPr lang="en-US" dirty="0" smtClean="0"/>
              <a:t> </a:t>
            </a:r>
          </a:p>
          <a:p>
            <a:pPr marL="365760" indent="-256032" algn="just" eaLnBrk="1" fontAlgn="auto" hangingPunct="1">
              <a:spcAft>
                <a:spcPts val="0"/>
              </a:spcAft>
              <a:buFontTx/>
              <a:buNone/>
              <a:defRPr/>
            </a:pPr>
            <a:r>
              <a:rPr lang="en-US" dirty="0" smtClean="0"/>
              <a:t>  The smaller and separate portion of the program.</a:t>
            </a:r>
          </a:p>
          <a:p>
            <a:pPr marL="365760" indent="-256032" algn="just" eaLnBrk="1" fontAlgn="auto" hangingPunct="1">
              <a:spcAft>
                <a:spcPts val="0"/>
              </a:spcAft>
              <a:buFont typeface="Wingdings" pitchFamily="2" charset="2"/>
              <a:buChar char="Ø"/>
              <a:defRPr/>
            </a:pPr>
            <a:r>
              <a:rPr lang="en-US" dirty="0" smtClean="0">
                <a:solidFill>
                  <a:schemeClr val="hlink"/>
                </a:solidFill>
              </a:rPr>
              <a:t>Budget:</a:t>
            </a:r>
            <a:endParaRPr lang="en-US" dirty="0" smtClean="0"/>
          </a:p>
          <a:p>
            <a:pPr marL="365760" indent="-256032" algn="just" eaLnBrk="1" fontAlgn="auto" hangingPunct="1">
              <a:spcAft>
                <a:spcPts val="0"/>
              </a:spcAft>
              <a:buFontTx/>
              <a:buNone/>
              <a:defRPr/>
            </a:pPr>
            <a:r>
              <a:rPr lang="en-US" dirty="0" smtClean="0"/>
              <a:t>  A statement of expected results expressed in numerical terms. Formal quantitative statements of the resource allocated to specific programs or projects for given period.</a:t>
            </a:r>
          </a:p>
        </p:txBody>
      </p:sp>
      <p:sp>
        <p:nvSpPr>
          <p:cNvPr id="3" name="Title 2"/>
          <p:cNvSpPr>
            <a:spLocks noGrp="1"/>
          </p:cNvSpPr>
          <p:nvPr>
            <p:ph type="title"/>
          </p:nvPr>
        </p:nvSpPr>
        <p:spPr/>
        <p:txBody>
          <a:bodyPr/>
          <a:lstStyle/>
          <a:p>
            <a:pPr eaLnBrk="1" fontAlgn="auto" hangingPunct="1">
              <a:spcAft>
                <a:spcPts val="0"/>
              </a:spcAft>
              <a:defRPr/>
            </a:pPr>
            <a:r>
              <a:rPr lang="en-US" dirty="0" smtClean="0"/>
              <a:t>Types of Plan</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7475" name="Rectangle 3"/>
          <p:cNvSpPr>
            <a:spLocks noGrp="1" noChangeArrowheads="1"/>
          </p:cNvSpPr>
          <p:nvPr>
            <p:ph idx="1"/>
          </p:nvPr>
        </p:nvSpPr>
        <p:spPr>
          <a:xfrm>
            <a:off x="304800" y="1905000"/>
            <a:ext cx="8839200" cy="4495800"/>
          </a:xfrm>
        </p:spPr>
        <p:txBody>
          <a:bodyPr>
            <a:normAutofit/>
          </a:bodyPr>
          <a:lstStyle/>
          <a:p>
            <a:pPr marL="365760" indent="-256032" eaLnBrk="1" fontAlgn="auto" hangingPunct="1">
              <a:spcAft>
                <a:spcPts val="0"/>
              </a:spcAft>
              <a:buFont typeface="Wingdings" pitchFamily="2" charset="2"/>
              <a:buNone/>
              <a:defRPr/>
            </a:pPr>
            <a:r>
              <a:rPr lang="en-US" sz="4400" dirty="0">
                <a:solidFill>
                  <a:srgbClr val="CC0000"/>
                </a:solidFill>
              </a:rPr>
              <a:t>… competitive strength high when</a:t>
            </a:r>
            <a:endParaRPr lang="en-US" sz="4000" b="1" dirty="0">
              <a:solidFill>
                <a:srgbClr val="CC0000"/>
              </a:solidFill>
            </a:endParaRPr>
          </a:p>
          <a:p>
            <a:pPr marL="365760" indent="-256032" eaLnBrk="1" fontAlgn="auto" hangingPunct="1">
              <a:spcAft>
                <a:spcPts val="0"/>
              </a:spcAft>
              <a:buFont typeface="Wingdings" pitchFamily="2" charset="2"/>
              <a:buNone/>
              <a:defRPr/>
            </a:pPr>
            <a:r>
              <a:rPr lang="en-US" sz="3600" b="1" dirty="0">
                <a:solidFill>
                  <a:srgbClr val="CC0000"/>
                </a:solidFill>
              </a:rPr>
              <a:t>*</a:t>
            </a:r>
            <a:r>
              <a:rPr lang="en-US" sz="3600" dirty="0">
                <a:solidFill>
                  <a:srgbClr val="CC0000"/>
                </a:solidFill>
              </a:rPr>
              <a:t> </a:t>
            </a:r>
            <a:r>
              <a:rPr lang="en-US" sz="3600" b="1" i="1" dirty="0">
                <a:solidFill>
                  <a:schemeClr val="folHlink"/>
                </a:solidFill>
                <a:latin typeface="Univers" pitchFamily="34" charset="0"/>
                <a:cs typeface="Times New Roman" pitchFamily="18" charset="0"/>
              </a:rPr>
              <a:t>The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relative price</a:t>
            </a:r>
            <a:r>
              <a:rPr lang="en-US" sz="3600" b="1" i="1" dirty="0">
                <a:solidFill>
                  <a:schemeClr val="folHlink"/>
                </a:solidFill>
                <a:latin typeface="Univers" pitchFamily="34" charset="0"/>
                <a:cs typeface="Times New Roman" pitchFamily="18" charset="0"/>
              </a:rPr>
              <a:t> of substitute 	products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declines</a:t>
            </a:r>
            <a:r>
              <a:rPr lang="en-US" sz="3600" b="1" i="1" dirty="0">
                <a:solidFill>
                  <a:schemeClr val="folHlink"/>
                </a:solidFill>
                <a:latin typeface="Univers" pitchFamily="34" charset="0"/>
                <a:cs typeface="Times New Roman" pitchFamily="18" charset="0"/>
              </a:rPr>
              <a:t> .</a:t>
            </a:r>
            <a:endParaRPr lang="en-US" sz="3600" dirty="0">
              <a:solidFill>
                <a:schemeClr val="folHlink"/>
              </a:solidFill>
            </a:endParaRPr>
          </a:p>
          <a:p>
            <a:pPr marL="365760" indent="-256032" eaLnBrk="1" fontAlgn="auto" hangingPunct="1">
              <a:spcAft>
                <a:spcPts val="0"/>
              </a:spcAft>
              <a:buFont typeface="Wingdings" pitchFamily="2" charset="2"/>
              <a:buNone/>
              <a:defRPr/>
            </a:pPr>
            <a:r>
              <a:rPr lang="en-US" sz="3600" b="1" dirty="0">
                <a:solidFill>
                  <a:srgbClr val="CC0000"/>
                </a:solidFill>
              </a:rPr>
              <a:t>*</a:t>
            </a:r>
            <a:r>
              <a:rPr lang="en-US" sz="3600" dirty="0">
                <a:solidFill>
                  <a:schemeClr val="tx2"/>
                </a:solidFill>
              </a:rPr>
              <a:t> </a:t>
            </a:r>
            <a:r>
              <a:rPr lang="en-US" sz="3600" b="1" i="1" dirty="0">
                <a:solidFill>
                  <a:schemeClr val="folHlink"/>
                </a:solidFill>
                <a:latin typeface="Univers" pitchFamily="34" charset="0"/>
                <a:cs typeface="Times New Roman" pitchFamily="18" charset="0"/>
              </a:rPr>
              <a:t>Consumers’</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 switching costs decline</a:t>
            </a:r>
            <a:r>
              <a:rPr lang="en-US" sz="3600" b="1" i="1" dirty="0">
                <a:solidFill>
                  <a:schemeClr val="folHlink"/>
                </a:solidFill>
                <a:latin typeface="Univers" pitchFamily="34" charset="0"/>
                <a:cs typeface="Times New Roman" pitchFamily="18" charset="0"/>
              </a:rPr>
              <a:t>. </a:t>
            </a:r>
            <a:endParaRPr lang="en-US" sz="3600" b="1" dirty="0">
              <a:solidFill>
                <a:srgbClr val="CC0000"/>
              </a:solidFill>
            </a:endParaRPr>
          </a:p>
          <a:p>
            <a:pPr marL="365760" indent="-256032" eaLnBrk="1" fontAlgn="auto" hangingPunct="1">
              <a:spcAft>
                <a:spcPts val="0"/>
              </a:spcAft>
              <a:buFont typeface="Wingdings" pitchFamily="2" charset="2"/>
              <a:buNone/>
              <a:defRPr/>
            </a:pPr>
            <a:r>
              <a:rPr lang="en-US" sz="3600" b="1" dirty="0">
                <a:solidFill>
                  <a:srgbClr val="CC0000"/>
                </a:solidFill>
              </a:rPr>
              <a:t>* </a:t>
            </a:r>
            <a:r>
              <a:rPr lang="en-US" sz="3600" b="1" i="1" dirty="0">
                <a:solidFill>
                  <a:schemeClr val="folHlink"/>
                </a:solidFill>
                <a:latin typeface="Univers" pitchFamily="34" charset="0"/>
                <a:cs typeface="Times New Roman" pitchFamily="18" charset="0"/>
              </a:rPr>
              <a:t>Competitors plan to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increase market penetration</a:t>
            </a:r>
            <a:r>
              <a:rPr lang="en-US" sz="3600" b="1" i="1" dirty="0">
                <a:solidFill>
                  <a:schemeClr val="folHlink"/>
                </a:solidFill>
                <a:latin typeface="Univers" pitchFamily="34" charset="0"/>
                <a:cs typeface="Times New Roman" pitchFamily="18" charset="0"/>
              </a:rPr>
              <a:t> or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production capacity</a:t>
            </a:r>
            <a:r>
              <a:rPr lang="en-US" sz="3600" b="1" i="1" dirty="0">
                <a:solidFill>
                  <a:schemeClr val="folHlink"/>
                </a:solidFill>
                <a:latin typeface="Univers" pitchFamily="34" charset="0"/>
                <a:cs typeface="Times New Roman" pitchFamily="18" charset="0"/>
              </a:rPr>
              <a:t>.</a:t>
            </a:r>
            <a:r>
              <a:rPr lang="en-US" sz="4000" b="1" i="1" dirty="0">
                <a:solidFill>
                  <a:schemeClr val="folHlink"/>
                </a:solidFill>
                <a:latin typeface="Univers" pitchFamily="34" charset="0"/>
                <a:cs typeface="Times New Roman" pitchFamily="18" charset="0"/>
              </a:rPr>
              <a:t> </a:t>
            </a:r>
            <a:endParaRPr lang="en-US" sz="4000" b="1" dirty="0">
              <a:solidFill>
                <a:srgbClr val="CC0000"/>
              </a:solidFill>
            </a:endParaRPr>
          </a:p>
          <a:p>
            <a:pPr marL="365760" indent="-256032" eaLnBrk="1" fontAlgn="auto" hangingPunct="1">
              <a:spcAft>
                <a:spcPts val="0"/>
              </a:spcAft>
              <a:buFontTx/>
              <a:buNone/>
              <a:defRPr/>
            </a:pPr>
            <a:endParaRPr lang="en-US" sz="4000" b="1" dirty="0">
              <a:solidFill>
                <a:srgbClr val="CC0000"/>
              </a:solidFill>
            </a:endParaRPr>
          </a:p>
        </p:txBody>
      </p:sp>
      <p:sp>
        <p:nvSpPr>
          <p:cNvPr id="617474" name="Rectangle 2"/>
          <p:cNvSpPr>
            <a:spLocks noGrp="1" noChangeArrowheads="1"/>
          </p:cNvSpPr>
          <p:nvPr>
            <p:ph type="title"/>
          </p:nvPr>
        </p:nvSpPr>
        <p:spPr>
          <a:xfrm>
            <a:off x="1143000" y="685800"/>
            <a:ext cx="8001000" cy="1143000"/>
          </a:xfrm>
        </p:spPr>
        <p:txBody>
          <a:bodyPr/>
          <a:lstStyle/>
          <a:p>
            <a:pPr eaLnBrk="1" fontAlgn="auto" hangingPunct="1">
              <a:spcAft>
                <a:spcPts val="0"/>
              </a:spcAft>
              <a:defRPr/>
            </a:pPr>
            <a:r>
              <a:rPr lang="en-US" sz="5400" i="1">
                <a:solidFill>
                  <a:srgbClr val="CC0000"/>
                </a:solidFill>
                <a:effectLst>
                  <a:outerShdw blurRad="38100" dist="38100" dir="2700000" algn="tl">
                    <a:srgbClr val="000000"/>
                  </a:outerShdw>
                </a:effectLst>
              </a:rPr>
              <a:t>Substitute </a:t>
            </a:r>
            <a:r>
              <a:rPr lang="en-US" sz="5400" i="1"/>
              <a:t>products</a:t>
            </a:r>
            <a:r>
              <a:rPr lang="en-US" sz="5400" i="1">
                <a:effectLst>
                  <a:outerShdw blurRad="38100" dist="38100" dir="2700000" algn="tl">
                    <a:srgbClr val="000000"/>
                  </a:outerShdw>
                </a:effectLst>
              </a:rPr>
              <a:t> </a:t>
            </a:r>
            <a:r>
              <a:rPr lang="en-US" sz="5400" i="1"/>
              <a:t>…</a:t>
            </a:r>
            <a:r>
              <a:rPr lang="en-US" sz="6000" i="1">
                <a:solidFill>
                  <a:srgbClr val="CC0000"/>
                </a:solidFill>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7475">
                                            <p:txEl>
                                              <p:pRg st="0" end="0"/>
                                            </p:txEl>
                                          </p:spTgt>
                                        </p:tgtEl>
                                        <p:attrNameLst>
                                          <p:attrName>style.visibility</p:attrName>
                                        </p:attrNameLst>
                                      </p:cBhvr>
                                      <p:to>
                                        <p:strVal val="visible"/>
                                      </p:to>
                                    </p:set>
                                    <p:anim calcmode="lin" valueType="num">
                                      <p:cBhvr additive="base">
                                        <p:cTn id="7" dur="500" fill="hold"/>
                                        <p:tgtEl>
                                          <p:spTgt spid="6174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7475">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7475">
                                            <p:txEl>
                                              <p:pRg st="0" end="0"/>
                                            </p:txEl>
                                          </p:spTgt>
                                        </p:tgtEl>
                                        <p:attrNameLst>
                                          <p:attrName>ppt_c</p:attrName>
                                        </p:attrNameLst>
                                      </p:cBhvr>
                                      <p:to>
                                        <a:schemeClr val="tx1"/>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7475">
                                            <p:txEl>
                                              <p:pRg st="1" end="1"/>
                                            </p:txEl>
                                          </p:spTgt>
                                        </p:tgtEl>
                                        <p:attrNameLst>
                                          <p:attrName>style.visibility</p:attrName>
                                        </p:attrNameLst>
                                      </p:cBhvr>
                                      <p:to>
                                        <p:strVal val="visible"/>
                                      </p:to>
                                    </p:set>
                                    <p:anim calcmode="lin" valueType="num">
                                      <p:cBhvr additive="base">
                                        <p:cTn id="13" dur="500" fill="hold"/>
                                        <p:tgtEl>
                                          <p:spTgt spid="6174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7475">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7475">
                                            <p:txEl>
                                              <p:pRg st="1" end="1"/>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7475">
                                            <p:txEl>
                                              <p:pRg st="2" end="2"/>
                                            </p:txEl>
                                          </p:spTgt>
                                        </p:tgtEl>
                                        <p:attrNameLst>
                                          <p:attrName>style.visibility</p:attrName>
                                        </p:attrNameLst>
                                      </p:cBhvr>
                                      <p:to>
                                        <p:strVal val="visible"/>
                                      </p:to>
                                    </p:set>
                                    <p:anim calcmode="lin" valueType="num">
                                      <p:cBhvr additive="base">
                                        <p:cTn id="19" dur="500" fill="hold"/>
                                        <p:tgtEl>
                                          <p:spTgt spid="6174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7475">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7475">
                                            <p:txEl>
                                              <p:pRg st="2" end="2"/>
                                            </p:txEl>
                                          </p:spTgt>
                                        </p:tgtEl>
                                        <p:attrNameLst>
                                          <p:attrName>ppt_c</p:attrName>
                                        </p:attrNameLst>
                                      </p:cBhvr>
                                      <p:to>
                                        <a:schemeClr val="tx1"/>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7475">
                                            <p:txEl>
                                              <p:pRg st="3" end="3"/>
                                            </p:txEl>
                                          </p:spTgt>
                                        </p:tgtEl>
                                        <p:attrNameLst>
                                          <p:attrName>style.visibility</p:attrName>
                                        </p:attrNameLst>
                                      </p:cBhvr>
                                      <p:to>
                                        <p:strVal val="visible"/>
                                      </p:to>
                                    </p:set>
                                    <p:anim calcmode="lin" valueType="num">
                                      <p:cBhvr additive="base">
                                        <p:cTn id="25" dur="500" fill="hold"/>
                                        <p:tgtEl>
                                          <p:spTgt spid="6174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7475">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7475">
                                            <p:txEl>
                                              <p:pRg st="3" end="3"/>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5"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9523" name="Rectangle 3"/>
          <p:cNvSpPr>
            <a:spLocks noGrp="1" noChangeArrowheads="1"/>
          </p:cNvSpPr>
          <p:nvPr>
            <p:ph idx="1"/>
          </p:nvPr>
        </p:nvSpPr>
        <p:spPr>
          <a:xfrm>
            <a:off x="304800" y="1905000"/>
            <a:ext cx="8839200" cy="4495800"/>
          </a:xfrm>
        </p:spPr>
        <p:txBody>
          <a:bodyPr>
            <a:normAutofit/>
          </a:bodyPr>
          <a:lstStyle/>
          <a:p>
            <a:pPr marL="365760" indent="-256032" eaLnBrk="1" fontAlgn="auto" hangingPunct="1">
              <a:lnSpc>
                <a:spcPct val="90000"/>
              </a:lnSpc>
              <a:spcAft>
                <a:spcPts val="0"/>
              </a:spcAft>
              <a:buFont typeface="Wingdings" pitchFamily="2" charset="2"/>
              <a:buNone/>
              <a:defRPr/>
            </a:pPr>
            <a:r>
              <a:rPr lang="en-US" sz="4400" dirty="0">
                <a:solidFill>
                  <a:srgbClr val="CC0000"/>
                </a:solidFill>
              </a:rPr>
              <a:t>			… intensity increases as</a:t>
            </a:r>
            <a:endParaRPr lang="en-US" sz="4000" b="1" dirty="0">
              <a:solidFill>
                <a:srgbClr val="CC0000"/>
              </a:solidFill>
            </a:endParaRPr>
          </a:p>
          <a:p>
            <a:pPr marL="365760" indent="-256032" eaLnBrk="1" fontAlgn="auto" hangingPunct="1">
              <a:lnSpc>
                <a:spcPct val="90000"/>
              </a:lnSpc>
              <a:spcAft>
                <a:spcPts val="0"/>
              </a:spcAft>
              <a:buFont typeface="Wingdings" pitchFamily="2" charset="2"/>
              <a:buNone/>
              <a:defRPr/>
            </a:pPr>
            <a:r>
              <a:rPr lang="en-US" sz="3600" b="1" dirty="0">
                <a:solidFill>
                  <a:srgbClr val="CC0000"/>
                </a:solidFill>
              </a:rPr>
              <a:t>*</a:t>
            </a:r>
            <a:r>
              <a:rPr lang="en-US" sz="3600" dirty="0">
                <a:solidFill>
                  <a:srgbClr val="CC0000"/>
                </a:solidFill>
              </a:rPr>
              <a:t> </a:t>
            </a:r>
            <a:r>
              <a:rPr lang="en-US" sz="3600" b="1" i="1" dirty="0">
                <a:solidFill>
                  <a:schemeClr val="folHlink"/>
                </a:solidFill>
                <a:latin typeface="Univers" pitchFamily="34" charset="0"/>
                <a:cs typeface="Times New Roman" pitchFamily="18" charset="0"/>
              </a:rPr>
              <a:t>The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number</a:t>
            </a:r>
            <a:r>
              <a:rPr lang="en-US" sz="3600" b="1" i="1" dirty="0">
                <a:solidFill>
                  <a:schemeClr val="folHlink"/>
                </a:solidFill>
                <a:latin typeface="Univers" pitchFamily="34" charset="0"/>
                <a:cs typeface="Times New Roman" pitchFamily="18" charset="0"/>
              </a:rPr>
              <a:t> of competitors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increases</a:t>
            </a:r>
            <a:r>
              <a:rPr lang="en-US" sz="3600" b="1" i="1" dirty="0">
                <a:solidFill>
                  <a:schemeClr val="folHlink"/>
                </a:solidFill>
                <a:latin typeface="Univers" pitchFamily="34" charset="0"/>
                <a:cs typeface="Times New Roman" pitchFamily="18" charset="0"/>
              </a:rPr>
              <a:t> 	or they become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equal in size</a:t>
            </a:r>
            <a:r>
              <a:rPr lang="en-US" sz="3600" b="1" i="1" dirty="0">
                <a:solidFill>
                  <a:schemeClr val="folHlink"/>
                </a:solidFill>
                <a:latin typeface="Univers" pitchFamily="34" charset="0"/>
                <a:cs typeface="Times New Roman" pitchFamily="18" charset="0"/>
              </a:rPr>
              <a:t>.</a:t>
            </a:r>
            <a:endParaRPr lang="en-US" sz="3600" dirty="0">
              <a:solidFill>
                <a:schemeClr val="folHlink"/>
              </a:solidFill>
            </a:endParaRPr>
          </a:p>
          <a:p>
            <a:pPr marL="365760" indent="-256032" eaLnBrk="1" fontAlgn="auto" hangingPunct="1">
              <a:lnSpc>
                <a:spcPct val="90000"/>
              </a:lnSpc>
              <a:spcAft>
                <a:spcPts val="0"/>
              </a:spcAft>
              <a:buFont typeface="Wingdings" pitchFamily="2" charset="2"/>
              <a:buNone/>
              <a:defRPr/>
            </a:pPr>
            <a:r>
              <a:rPr lang="en-US" sz="3600" b="1" dirty="0">
                <a:solidFill>
                  <a:srgbClr val="CC0000"/>
                </a:solidFill>
              </a:rPr>
              <a:t>*</a:t>
            </a:r>
            <a:r>
              <a:rPr lang="en-US" sz="3600" dirty="0">
                <a:solidFill>
                  <a:schemeClr val="tx2"/>
                </a:solidFill>
              </a:rPr>
              <a:t> </a:t>
            </a:r>
            <a:r>
              <a:rPr lang="en-US" sz="3600" b="1" i="1" dirty="0">
                <a:solidFill>
                  <a:schemeClr val="folHlink"/>
                </a:solidFill>
                <a:latin typeface="Univers" pitchFamily="34" charset="0"/>
                <a:cs typeface="Times New Roman" pitchFamily="18" charset="0"/>
              </a:rPr>
              <a:t>Demand for the industry’s products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declines</a:t>
            </a:r>
            <a:r>
              <a:rPr lang="en-US" sz="3600" b="1" i="1" dirty="0">
                <a:solidFill>
                  <a:schemeClr val="folHlink"/>
                </a:solidFill>
                <a:latin typeface="Univers" pitchFamily="34" charset="0"/>
                <a:cs typeface="Times New Roman" pitchFamily="18" charset="0"/>
              </a:rPr>
              <a:t> or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industry growth slows</a:t>
            </a:r>
            <a:r>
              <a:rPr lang="en-US" sz="3600" b="1" i="1" dirty="0">
                <a:solidFill>
                  <a:schemeClr val="folHlink"/>
                </a:solidFill>
                <a:latin typeface="Univers" pitchFamily="34" charset="0"/>
                <a:cs typeface="Times New Roman" pitchFamily="18" charset="0"/>
              </a:rPr>
              <a:t>.</a:t>
            </a:r>
            <a:endParaRPr lang="en-US" sz="3600" b="1" dirty="0">
              <a:solidFill>
                <a:srgbClr val="CC0000"/>
              </a:solidFill>
            </a:endParaRPr>
          </a:p>
          <a:p>
            <a:pPr marL="365760" indent="-256032" eaLnBrk="1" fontAlgn="auto" hangingPunct="1">
              <a:lnSpc>
                <a:spcPct val="90000"/>
              </a:lnSpc>
              <a:spcAft>
                <a:spcPts val="0"/>
              </a:spcAft>
              <a:buFont typeface="Wingdings" pitchFamily="2" charset="2"/>
              <a:buNone/>
              <a:defRPr/>
            </a:pPr>
            <a:r>
              <a:rPr lang="en-US" sz="3600" b="1" dirty="0">
                <a:solidFill>
                  <a:srgbClr val="CC0000"/>
                </a:solidFill>
              </a:rPr>
              <a:t>*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Fixed costs</a:t>
            </a:r>
            <a:r>
              <a:rPr lang="en-US" sz="3600" b="1" i="1" dirty="0">
                <a:solidFill>
                  <a:schemeClr val="folHlink"/>
                </a:solidFill>
                <a:latin typeface="Univers" pitchFamily="34" charset="0"/>
                <a:cs typeface="Times New Roman" pitchFamily="18" charset="0"/>
              </a:rPr>
              <a:t> or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barriers to leaving</a:t>
            </a:r>
            <a:r>
              <a:rPr lang="en-US" sz="3600" b="1" i="1" dirty="0">
                <a:solidFill>
                  <a:schemeClr val="folHlink"/>
                </a:solidFill>
                <a:latin typeface="Univers" pitchFamily="34" charset="0"/>
                <a:cs typeface="Times New Roman" pitchFamily="18" charset="0"/>
              </a:rPr>
              <a:t> the 	industry are </a:t>
            </a:r>
            <a:r>
              <a:rPr lang="en-US" sz="3600" b="1" i="1" dirty="0">
                <a:solidFill>
                  <a:srgbClr val="CC0000"/>
                </a:solidFill>
                <a:effectLst>
                  <a:outerShdw blurRad="38100" dist="38100" dir="2700000" algn="tl">
                    <a:srgbClr val="000000"/>
                  </a:outerShdw>
                </a:effectLst>
                <a:latin typeface="Univers" pitchFamily="34" charset="0"/>
                <a:cs typeface="Times New Roman" pitchFamily="18" charset="0"/>
              </a:rPr>
              <a:t>high</a:t>
            </a:r>
            <a:r>
              <a:rPr lang="en-US" sz="3600" b="1" i="1" dirty="0">
                <a:solidFill>
                  <a:schemeClr val="folHlink"/>
                </a:solidFill>
                <a:latin typeface="Univers" pitchFamily="34" charset="0"/>
                <a:cs typeface="Times New Roman" pitchFamily="18" charset="0"/>
              </a:rPr>
              <a:t>. </a:t>
            </a:r>
            <a:endParaRPr lang="en-US" sz="3600" b="1" dirty="0">
              <a:solidFill>
                <a:srgbClr val="CC0000"/>
              </a:solidFill>
            </a:endParaRPr>
          </a:p>
          <a:p>
            <a:pPr marL="365760" indent="-256032" eaLnBrk="1" fontAlgn="auto" hangingPunct="1">
              <a:lnSpc>
                <a:spcPct val="90000"/>
              </a:lnSpc>
              <a:spcAft>
                <a:spcPts val="0"/>
              </a:spcAft>
              <a:buFontTx/>
              <a:buNone/>
              <a:defRPr/>
            </a:pPr>
            <a:endParaRPr lang="en-US" sz="3600" b="1" dirty="0">
              <a:solidFill>
                <a:srgbClr val="CC0000"/>
              </a:solidFill>
            </a:endParaRPr>
          </a:p>
        </p:txBody>
      </p:sp>
      <p:sp>
        <p:nvSpPr>
          <p:cNvPr id="619522" name="Rectangle 2"/>
          <p:cNvSpPr>
            <a:spLocks noGrp="1" noChangeArrowheads="1"/>
          </p:cNvSpPr>
          <p:nvPr>
            <p:ph type="title"/>
          </p:nvPr>
        </p:nvSpPr>
        <p:spPr>
          <a:xfrm>
            <a:off x="914400" y="685800"/>
            <a:ext cx="8229600" cy="1143000"/>
          </a:xfrm>
        </p:spPr>
        <p:txBody>
          <a:bodyPr>
            <a:normAutofit fontScale="90000"/>
          </a:bodyPr>
          <a:lstStyle/>
          <a:p>
            <a:pPr eaLnBrk="1" fontAlgn="auto" hangingPunct="1">
              <a:spcAft>
                <a:spcPts val="0"/>
              </a:spcAft>
              <a:defRPr/>
            </a:pPr>
            <a:r>
              <a:rPr lang="en-US" sz="5000" i="1">
                <a:solidFill>
                  <a:srgbClr val="CC0000"/>
                </a:solidFill>
                <a:effectLst>
                  <a:outerShdw blurRad="38100" dist="38100" dir="2700000" algn="tl">
                    <a:srgbClr val="000000"/>
                  </a:outerShdw>
                </a:effectLst>
              </a:rPr>
              <a:t>Rivalry </a:t>
            </a:r>
            <a:r>
              <a:rPr lang="en-US" sz="5000" i="1"/>
              <a:t>among competitors</a:t>
            </a:r>
            <a:r>
              <a:rPr lang="en-US" sz="4800" i="1">
                <a:effectLst>
                  <a:outerShdw blurRad="38100" dist="38100" dir="2700000" algn="tl">
                    <a:srgbClr val="000000"/>
                  </a:outerShdw>
                </a:effectLst>
              </a:rPr>
              <a:t> </a:t>
            </a:r>
            <a:endParaRPr lang="en-US" sz="6000" i="1">
              <a:solidFill>
                <a:srgbClr val="CC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9523">
                                            <p:txEl>
                                              <p:pRg st="0" end="0"/>
                                            </p:txEl>
                                          </p:spTgt>
                                        </p:tgtEl>
                                        <p:attrNameLst>
                                          <p:attrName>style.visibility</p:attrName>
                                        </p:attrNameLst>
                                      </p:cBhvr>
                                      <p:to>
                                        <p:strVal val="visible"/>
                                      </p:to>
                                    </p:set>
                                    <p:anim calcmode="lin" valueType="num">
                                      <p:cBhvr additive="base">
                                        <p:cTn id="7" dur="500" fill="hold"/>
                                        <p:tgtEl>
                                          <p:spTgt spid="619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19523">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9523">
                                            <p:txEl>
                                              <p:pRg st="0" end="0"/>
                                            </p:txEl>
                                          </p:spTgt>
                                        </p:tgtEl>
                                        <p:attrNameLst>
                                          <p:attrName>ppt_c</p:attrName>
                                        </p:attrNameLst>
                                      </p:cBhvr>
                                      <p:to>
                                        <a:schemeClr val="tx1"/>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19523">
                                            <p:txEl>
                                              <p:pRg st="1" end="1"/>
                                            </p:txEl>
                                          </p:spTgt>
                                        </p:tgtEl>
                                        <p:attrNameLst>
                                          <p:attrName>style.visibility</p:attrName>
                                        </p:attrNameLst>
                                      </p:cBhvr>
                                      <p:to>
                                        <p:strVal val="visible"/>
                                      </p:to>
                                    </p:set>
                                    <p:anim calcmode="lin" valueType="num">
                                      <p:cBhvr additive="base">
                                        <p:cTn id="13" dur="500" fill="hold"/>
                                        <p:tgtEl>
                                          <p:spTgt spid="6195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19523">
                                            <p:txEl>
                                              <p:pRg st="1" end="1"/>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9523">
                                            <p:txEl>
                                              <p:pRg st="1" end="1"/>
                                            </p:txEl>
                                          </p:spTgt>
                                        </p:tgtEl>
                                        <p:attrNameLst>
                                          <p:attrName>ppt_c</p:attrName>
                                        </p:attrNameLst>
                                      </p:cBhvr>
                                      <p:to>
                                        <a:schemeClr val="tx1"/>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19523">
                                            <p:txEl>
                                              <p:pRg st="2" end="2"/>
                                            </p:txEl>
                                          </p:spTgt>
                                        </p:tgtEl>
                                        <p:attrNameLst>
                                          <p:attrName>style.visibility</p:attrName>
                                        </p:attrNameLst>
                                      </p:cBhvr>
                                      <p:to>
                                        <p:strVal val="visible"/>
                                      </p:to>
                                    </p:set>
                                    <p:anim calcmode="lin" valueType="num">
                                      <p:cBhvr additive="base">
                                        <p:cTn id="19" dur="500" fill="hold"/>
                                        <p:tgtEl>
                                          <p:spTgt spid="6195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19523">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9523">
                                            <p:txEl>
                                              <p:pRg st="2" end="2"/>
                                            </p:txEl>
                                          </p:spTgt>
                                        </p:tgtEl>
                                        <p:attrNameLst>
                                          <p:attrName>ppt_c</p:attrName>
                                        </p:attrNameLst>
                                      </p:cBhvr>
                                      <p:to>
                                        <a:schemeClr val="tx1"/>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19523">
                                            <p:txEl>
                                              <p:pRg st="3" end="3"/>
                                            </p:txEl>
                                          </p:spTgt>
                                        </p:tgtEl>
                                        <p:attrNameLst>
                                          <p:attrName>style.visibility</p:attrName>
                                        </p:attrNameLst>
                                      </p:cBhvr>
                                      <p:to>
                                        <p:strVal val="visible"/>
                                      </p:to>
                                    </p:set>
                                    <p:anim calcmode="lin" valueType="num">
                                      <p:cBhvr additive="base">
                                        <p:cTn id="25" dur="500" fill="hold"/>
                                        <p:tgtEl>
                                          <p:spTgt spid="6195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19523">
                                            <p:txEl>
                                              <p:pRg st="3" end="3"/>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619523">
                                            <p:txEl>
                                              <p:pRg st="3" end="3"/>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23"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p:txBody>
          <a:bodyPr/>
          <a:lstStyle/>
          <a:p>
            <a:pPr eaLnBrk="1" hangingPunct="1"/>
            <a:r>
              <a:rPr lang="en-US" sz="2000" dirty="0" smtClean="0"/>
              <a:t>Traditional competition:</a:t>
            </a:r>
          </a:p>
          <a:p>
            <a:pPr lvl="1" eaLnBrk="1" hangingPunct="1"/>
            <a:r>
              <a:rPr lang="en-US" sz="2000" dirty="0" smtClean="0"/>
              <a:t>Prices of Pepsi, local brands</a:t>
            </a:r>
          </a:p>
          <a:p>
            <a:pPr lvl="1" eaLnBrk="1" hangingPunct="1"/>
            <a:r>
              <a:rPr lang="en-US" sz="2000" dirty="0" smtClean="0"/>
              <a:t>Market share</a:t>
            </a:r>
          </a:p>
          <a:p>
            <a:pPr lvl="1" eaLnBrk="1" hangingPunct="1"/>
            <a:r>
              <a:rPr lang="en-US" sz="2000" dirty="0" smtClean="0"/>
              <a:t>Promotional actions of competitors</a:t>
            </a:r>
          </a:p>
          <a:p>
            <a:pPr eaLnBrk="1" hangingPunct="1">
              <a:buFont typeface="Arial" pitchFamily="34" charset="0"/>
              <a:buChar char="•"/>
            </a:pPr>
            <a:r>
              <a:rPr lang="en-US" sz="2000" dirty="0" smtClean="0"/>
              <a:t> New entrants:</a:t>
            </a:r>
          </a:p>
          <a:p>
            <a:pPr lvl="1" eaLnBrk="1" hangingPunct="1"/>
            <a:r>
              <a:rPr lang="en-US" sz="2000" dirty="0" smtClean="0"/>
              <a:t>New “look-a-like” manufacturers</a:t>
            </a:r>
          </a:p>
          <a:p>
            <a:pPr eaLnBrk="1" hangingPunct="1">
              <a:buFont typeface="Arial" pitchFamily="34" charset="0"/>
              <a:buChar char="•"/>
            </a:pPr>
            <a:r>
              <a:rPr lang="en-US" sz="2000" dirty="0" smtClean="0"/>
              <a:t>Substitute products:</a:t>
            </a:r>
          </a:p>
          <a:p>
            <a:pPr lvl="1" eaLnBrk="1" hangingPunct="1"/>
            <a:r>
              <a:rPr lang="en-US" sz="2000" dirty="0" smtClean="0"/>
              <a:t>Fashionable new drinks, milk drinks, coffee, beer, water………</a:t>
            </a:r>
          </a:p>
        </p:txBody>
      </p:sp>
      <p:sp>
        <p:nvSpPr>
          <p:cNvPr id="19458" name="Title 1"/>
          <p:cNvSpPr>
            <a:spLocks noGrp="1"/>
          </p:cNvSpPr>
          <p:nvPr>
            <p:ph type="title"/>
          </p:nvPr>
        </p:nvSpPr>
        <p:spPr/>
        <p:txBody>
          <a:bodyPr/>
          <a:lstStyle/>
          <a:p>
            <a:pPr eaLnBrk="1" fontAlgn="auto" hangingPunct="1">
              <a:spcAft>
                <a:spcPts val="0"/>
              </a:spcAft>
              <a:defRPr/>
            </a:pPr>
            <a:r>
              <a:rPr lang="en-US" smtClean="0"/>
              <a:t>Coca Cola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19">
                                            <p:txEl>
                                              <p:pRg st="2" end="2"/>
                                            </p:txEl>
                                          </p:spTgt>
                                        </p:tgtEl>
                                        <p:attrNameLst>
                                          <p:attrName>style.visibility</p:attrName>
                                        </p:attrNameLst>
                                      </p:cBhvr>
                                      <p:to>
                                        <p:strVal val="visible"/>
                                      </p:to>
                                    </p:set>
                                    <p:anim calcmode="lin" valueType="num">
                                      <p:cBhvr additive="base">
                                        <p:cTn id="19"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219">
                                            <p:txEl>
                                              <p:pRg st="3" end="3"/>
                                            </p:txEl>
                                          </p:spTgt>
                                        </p:tgtEl>
                                        <p:attrNameLst>
                                          <p:attrName>style.visibility</p:attrName>
                                        </p:attrNameLst>
                                      </p:cBhvr>
                                      <p:to>
                                        <p:strVal val="visible"/>
                                      </p:to>
                                    </p:set>
                                    <p:anim calcmode="lin" valueType="num">
                                      <p:cBhvr additive="base">
                                        <p:cTn id="25" dur="500" fill="hold"/>
                                        <p:tgtEl>
                                          <p:spTgt spid="92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2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219">
                                            <p:txEl>
                                              <p:pRg st="4" end="4"/>
                                            </p:txEl>
                                          </p:spTgt>
                                        </p:tgtEl>
                                        <p:attrNameLst>
                                          <p:attrName>style.visibility</p:attrName>
                                        </p:attrNameLst>
                                      </p:cBhvr>
                                      <p:to>
                                        <p:strVal val="visible"/>
                                      </p:to>
                                    </p:set>
                                    <p:anim calcmode="lin" valueType="num">
                                      <p:cBhvr additive="base">
                                        <p:cTn id="31" dur="500" fill="hold"/>
                                        <p:tgtEl>
                                          <p:spTgt spid="921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2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219">
                                            <p:txEl>
                                              <p:pRg st="5" end="5"/>
                                            </p:txEl>
                                          </p:spTgt>
                                        </p:tgtEl>
                                        <p:attrNameLst>
                                          <p:attrName>style.visibility</p:attrName>
                                        </p:attrNameLst>
                                      </p:cBhvr>
                                      <p:to>
                                        <p:strVal val="visible"/>
                                      </p:to>
                                    </p:set>
                                    <p:anim calcmode="lin" valueType="num">
                                      <p:cBhvr additive="base">
                                        <p:cTn id="37" dur="500" fill="hold"/>
                                        <p:tgtEl>
                                          <p:spTgt spid="921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2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219">
                                            <p:txEl>
                                              <p:pRg st="6" end="6"/>
                                            </p:txEl>
                                          </p:spTgt>
                                        </p:tgtEl>
                                        <p:attrNameLst>
                                          <p:attrName>style.visibility</p:attrName>
                                        </p:attrNameLst>
                                      </p:cBhvr>
                                      <p:to>
                                        <p:strVal val="visible"/>
                                      </p:to>
                                    </p:set>
                                    <p:anim calcmode="lin" valueType="num">
                                      <p:cBhvr additive="base">
                                        <p:cTn id="43" dur="500" fill="hold"/>
                                        <p:tgtEl>
                                          <p:spTgt spid="921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21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219">
                                            <p:txEl>
                                              <p:pRg st="7" end="7"/>
                                            </p:txEl>
                                          </p:spTgt>
                                        </p:tgtEl>
                                        <p:attrNameLst>
                                          <p:attrName>style.visibility</p:attrName>
                                        </p:attrNameLst>
                                      </p:cBhvr>
                                      <p:to>
                                        <p:strVal val="visible"/>
                                      </p:to>
                                    </p:set>
                                    <p:anim calcmode="lin" valueType="num">
                                      <p:cBhvr additive="base">
                                        <p:cTn id="49" dur="500" fill="hold"/>
                                        <p:tgtEl>
                                          <p:spTgt spid="921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21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457200" y="1600200"/>
            <a:ext cx="8686800" cy="4525963"/>
          </a:xfrm>
        </p:spPr>
        <p:txBody>
          <a:bodyPr/>
          <a:lstStyle/>
          <a:p>
            <a:pPr eaLnBrk="1" hangingPunct="1"/>
            <a:r>
              <a:rPr lang="en-US" sz="2000" dirty="0" smtClean="0"/>
              <a:t>Suppliers:</a:t>
            </a:r>
          </a:p>
          <a:p>
            <a:pPr lvl="1" eaLnBrk="1" hangingPunct="1"/>
            <a:r>
              <a:rPr lang="en-US" sz="2000" dirty="0" smtClean="0"/>
              <a:t>Price and availability of ingredients on world market</a:t>
            </a:r>
          </a:p>
          <a:p>
            <a:pPr lvl="1" eaLnBrk="1" hangingPunct="1"/>
            <a:r>
              <a:rPr lang="en-US" sz="2000" dirty="0" smtClean="0"/>
              <a:t>Quality, speed, safety, traceability, flexibility of supply chain</a:t>
            </a:r>
          </a:p>
          <a:p>
            <a:pPr lvl="1" eaLnBrk="1" hangingPunct="1"/>
            <a:endParaRPr lang="en-US" sz="2000" dirty="0" smtClean="0"/>
          </a:p>
          <a:p>
            <a:pPr eaLnBrk="1" hangingPunct="1">
              <a:buFont typeface="Arial" pitchFamily="34" charset="0"/>
              <a:buChar char="•"/>
            </a:pPr>
            <a:r>
              <a:rPr lang="en-US" sz="2000" dirty="0" smtClean="0"/>
              <a:t>Buyers/consumers:</a:t>
            </a:r>
          </a:p>
          <a:p>
            <a:pPr lvl="1" algn="just" eaLnBrk="1" hangingPunct="1"/>
            <a:r>
              <a:rPr lang="en-US" sz="2000" dirty="0" smtClean="0"/>
              <a:t>High as a result of intense competition both among branded and unbranded products.</a:t>
            </a:r>
          </a:p>
          <a:p>
            <a:pPr lvl="1" eaLnBrk="1" hangingPunct="1"/>
            <a:r>
              <a:rPr lang="en-US" sz="2000" dirty="0" smtClean="0"/>
              <a:t>Combined purchase power of shops, bars, supermarkets</a:t>
            </a:r>
          </a:p>
          <a:p>
            <a:pPr eaLnBrk="1" hangingPunct="1"/>
            <a:endParaRPr lang="en-US" dirty="0" smtClean="0"/>
          </a:p>
        </p:txBody>
      </p:sp>
      <p:sp>
        <p:nvSpPr>
          <p:cNvPr id="20482" name="Title 1"/>
          <p:cNvSpPr>
            <a:spLocks noGrp="1"/>
          </p:cNvSpPr>
          <p:nvPr>
            <p:ph type="title"/>
          </p:nvPr>
        </p:nvSpPr>
        <p:spPr>
          <a:xfrm>
            <a:off x="1143000" y="214313"/>
            <a:ext cx="7572375" cy="928687"/>
          </a:xfrm>
        </p:spPr>
        <p:txBody>
          <a:bodyPr/>
          <a:lstStyle/>
          <a:p>
            <a:pPr eaLnBrk="1" fontAlgn="auto" hangingPunct="1">
              <a:spcAft>
                <a:spcPts val="0"/>
              </a:spcAft>
              <a:defRPr/>
            </a:pPr>
            <a:r>
              <a:rPr lang="en-US" smtClean="0"/>
              <a:t>Coca-cola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 calcmode="lin" valueType="num">
                                      <p:cBhvr additive="base">
                                        <p:cTn id="7" dur="5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43">
                                            <p:txEl>
                                              <p:pRg st="1" end="1"/>
                                            </p:txEl>
                                          </p:spTgt>
                                        </p:tgtEl>
                                        <p:attrNameLst>
                                          <p:attrName>style.visibility</p:attrName>
                                        </p:attrNameLst>
                                      </p:cBhvr>
                                      <p:to>
                                        <p:strVal val="visible"/>
                                      </p:to>
                                    </p:set>
                                    <p:anim calcmode="lin" valueType="num">
                                      <p:cBhvr additive="base">
                                        <p:cTn id="13"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 calcmode="lin" valueType="num">
                                      <p:cBhvr additive="base">
                                        <p:cTn id="19" dur="5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3">
                                            <p:txEl>
                                              <p:pRg st="4" end="4"/>
                                            </p:txEl>
                                          </p:spTgt>
                                        </p:tgtEl>
                                        <p:attrNameLst>
                                          <p:attrName>style.visibility</p:attrName>
                                        </p:attrNameLst>
                                      </p:cBhvr>
                                      <p:to>
                                        <p:strVal val="visible"/>
                                      </p:to>
                                    </p:set>
                                    <p:anim calcmode="lin" valueType="num">
                                      <p:cBhvr additive="base">
                                        <p:cTn id="25" dur="5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2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43">
                                            <p:txEl>
                                              <p:pRg st="5" end="5"/>
                                            </p:txEl>
                                          </p:spTgt>
                                        </p:tgtEl>
                                        <p:attrNameLst>
                                          <p:attrName>style.visibility</p:attrName>
                                        </p:attrNameLst>
                                      </p:cBhvr>
                                      <p:to>
                                        <p:strVal val="visible"/>
                                      </p:to>
                                    </p:set>
                                    <p:anim calcmode="lin" valueType="num">
                                      <p:cBhvr additive="base">
                                        <p:cTn id="31" dur="5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2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243">
                                            <p:txEl>
                                              <p:pRg st="6" end="6"/>
                                            </p:txEl>
                                          </p:spTgt>
                                        </p:tgtEl>
                                        <p:attrNameLst>
                                          <p:attrName>style.visibility</p:attrName>
                                        </p:attrNameLst>
                                      </p:cBhvr>
                                      <p:to>
                                        <p:strVal val="visible"/>
                                      </p:to>
                                    </p:set>
                                    <p:anim calcmode="lin" valueType="num">
                                      <p:cBhvr additive="base">
                                        <p:cTn id="37" dur="500" fill="hold"/>
                                        <p:tgtEl>
                                          <p:spTgt spid="1024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24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p:txBody>
          <a:bodyPr/>
          <a:lstStyle/>
          <a:p>
            <a:pPr>
              <a:defRPr/>
            </a:pPr>
            <a:fld id="{63BF74AD-7051-40BC-AB91-1672D61595C0}" type="slidenum">
              <a:rPr lang="en-US"/>
              <a:pPr>
                <a:defRPr/>
              </a:pPr>
              <a:t>94</a:t>
            </a:fld>
            <a:endParaRPr lang="en-US"/>
          </a:p>
        </p:txBody>
      </p:sp>
      <p:sp>
        <p:nvSpPr>
          <p:cNvPr id="69635" name="Rectangle 2"/>
          <p:cNvSpPr>
            <a:spLocks noGrp="1" noChangeArrowheads="1"/>
          </p:cNvSpPr>
          <p:nvPr>
            <p:ph type="title"/>
          </p:nvPr>
        </p:nvSpPr>
        <p:spPr>
          <a:xfrm>
            <a:off x="468313" y="188913"/>
            <a:ext cx="8135937" cy="719137"/>
          </a:xfrm>
          <a:solidFill>
            <a:schemeClr val="tx2"/>
          </a:solidFill>
        </p:spPr>
        <p:txBody>
          <a:bodyPr lIns="92075" tIns="46038" rIns="92075" bIns="46038"/>
          <a:lstStyle/>
          <a:p>
            <a:pPr eaLnBrk="1" hangingPunct="1"/>
            <a:r>
              <a:rPr lang="en-US" sz="3100" b="1" smtClean="0">
                <a:solidFill>
                  <a:schemeClr val="bg2"/>
                </a:solidFill>
                <a:effectLst/>
                <a:latin typeface="Trebuchet MS" pitchFamily="34" charset="0"/>
              </a:rPr>
              <a:t>Porter’s Generic Competitive Strategies</a:t>
            </a:r>
          </a:p>
        </p:txBody>
      </p:sp>
      <p:pic>
        <p:nvPicPr>
          <p:cNvPr id="69636" name="Picture 3"/>
          <p:cNvPicPr>
            <a:picLocks noChangeArrowheads="1"/>
          </p:cNvPicPr>
          <p:nvPr/>
        </p:nvPicPr>
        <p:blipFill>
          <a:blip r:embed="rId3" cstate="print"/>
          <a:srcRect/>
          <a:stretch>
            <a:fillRect/>
          </a:stretch>
        </p:blipFill>
        <p:spPr bwMode="auto">
          <a:xfrm>
            <a:off x="539750" y="1125538"/>
            <a:ext cx="8135938" cy="5543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638800"/>
          </a:xfrm>
        </p:spPr>
        <p:txBody>
          <a:bodyPr/>
          <a:lstStyle/>
          <a:p>
            <a:pPr>
              <a:buNone/>
            </a:pPr>
            <a:r>
              <a:rPr lang="en-US" b="1" u="sng" dirty="0" smtClean="0">
                <a:latin typeface="Times New Roman" pitchFamily="18" charset="0"/>
                <a:cs typeface="Times New Roman" pitchFamily="18" charset="0"/>
              </a:rPr>
              <a:t>Cost Leadership</a:t>
            </a:r>
            <a:endParaRPr lang="en-US" b="1"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Cost leader chooses a low to moderate level of product differentiation relative to its competitors.</a:t>
            </a:r>
          </a:p>
          <a:p>
            <a:pPr>
              <a:buNone/>
            </a:pPr>
            <a:endParaRPr lang="en-US" dirty="0" smtClean="0">
              <a:latin typeface="Times New Roman" pitchFamily="18" charset="0"/>
              <a:cs typeface="Times New Roman" pitchFamily="18" charset="0"/>
            </a:endParaRPr>
          </a:p>
          <a:p>
            <a:pPr>
              <a:buNone/>
            </a:pPr>
            <a:r>
              <a:rPr lang="en-US" b="1" u="sng" dirty="0" smtClean="0">
                <a:latin typeface="Times New Roman" pitchFamily="18" charset="0"/>
                <a:cs typeface="Times New Roman" pitchFamily="18" charset="0"/>
              </a:rPr>
              <a:t>Differentiation Strategy </a:t>
            </a:r>
            <a:endParaRPr lang="en-US" b="1" dirty="0" smtClean="0">
              <a:latin typeface="Times New Roman" pitchFamily="18" charset="0"/>
              <a:cs typeface="Times New Roman" pitchFamily="18" charset="0"/>
            </a:endParaRPr>
          </a:p>
          <a:p>
            <a:pPr marL="273050" indent="-273050" eaLnBrk="1" hangingPunct="1">
              <a:defRPr/>
            </a:pPr>
            <a:r>
              <a:rPr lang="en-US" sz="2500" dirty="0" smtClean="0">
                <a:latin typeface="Times New Roman" pitchFamily="18" charset="0"/>
                <a:cs typeface="Times New Roman" pitchFamily="18" charset="0"/>
              </a:rPr>
              <a:t>The objective of the differentiation strategy is to achieve a competitive advantage by creating a product that consumers perceive as different or distinct in some important way.</a:t>
            </a:r>
          </a:p>
          <a:p>
            <a:pPr marL="273050" indent="-273050" eaLnBrk="1" hangingPunct="1">
              <a:defRPr/>
            </a:pPr>
            <a:r>
              <a:rPr lang="en-US" sz="2500" dirty="0" smtClean="0">
                <a:latin typeface="Times New Roman" pitchFamily="18" charset="0"/>
                <a:cs typeface="Times New Roman" pitchFamily="18" charset="0"/>
              </a:rPr>
              <a:t>Product differentiation can be achieved in three ways </a:t>
            </a:r>
          </a:p>
          <a:p>
            <a:pPr marL="547688" lvl="1" eaLnBrk="1" hangingPunct="1">
              <a:defRPr/>
            </a:pPr>
            <a:r>
              <a:rPr lang="en-US" sz="2200" dirty="0" smtClean="0">
                <a:latin typeface="Times New Roman" pitchFamily="18" charset="0"/>
                <a:cs typeface="Times New Roman" pitchFamily="18" charset="0"/>
              </a:rPr>
              <a:t>Quality</a:t>
            </a:r>
          </a:p>
          <a:p>
            <a:pPr marL="547688" lvl="1" eaLnBrk="1" hangingPunct="1">
              <a:defRPr/>
            </a:pPr>
            <a:r>
              <a:rPr lang="en-US" sz="2200" dirty="0" smtClean="0">
                <a:latin typeface="Times New Roman" pitchFamily="18" charset="0"/>
                <a:cs typeface="Times New Roman" pitchFamily="18" charset="0"/>
              </a:rPr>
              <a:t>Innovation</a:t>
            </a:r>
          </a:p>
          <a:p>
            <a:pPr marL="547688" lvl="1" eaLnBrk="1" hangingPunct="1">
              <a:defRPr/>
            </a:pPr>
            <a:r>
              <a:rPr lang="en-US" sz="2200" dirty="0" smtClean="0">
                <a:latin typeface="Times New Roman" pitchFamily="18" charset="0"/>
                <a:cs typeface="Times New Roman" pitchFamily="18" charset="0"/>
              </a:rPr>
              <a:t>Responsiveness to customers</a:t>
            </a:r>
          </a:p>
          <a:p>
            <a:pPr>
              <a:buNone/>
            </a:pPr>
            <a:endParaRPr lang="en-US" dirty="0" smtClean="0">
              <a:latin typeface="Times New Roman" pitchFamily="18" charset="0"/>
              <a:cs typeface="Times New Roman" pitchFamily="18" charset="0"/>
            </a:endParaRPr>
          </a:p>
          <a:p>
            <a:pPr>
              <a:buNone/>
            </a:pP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100"/>
          </a:xfrm>
        </p:spPr>
        <p:txBody>
          <a:bodyPr/>
          <a:lstStyle/>
          <a:p>
            <a:r>
              <a:rPr lang="en-US" sz="2800" b="1" u="sng" dirty="0" smtClean="0">
                <a:latin typeface="Times New Roman" pitchFamily="18" charset="0"/>
                <a:cs typeface="Times New Roman" pitchFamily="18" charset="0"/>
              </a:rPr>
              <a:t>Focused Strategies</a:t>
            </a:r>
          </a:p>
          <a:p>
            <a:pPr algn="just">
              <a:buNone/>
            </a:pPr>
            <a:r>
              <a:rPr lang="en-US" sz="2400" dirty="0" smtClean="0">
                <a:latin typeface="Times New Roman" pitchFamily="18" charset="0"/>
                <a:cs typeface="Times New Roman" pitchFamily="18" charset="0"/>
              </a:rPr>
              <a:t>	Focus Strategies position a company to compete for customers in a particular market segment, which can be defined geographically, by type of customers, or by region or even by locality.</a:t>
            </a:r>
          </a:p>
          <a:p>
            <a:pPr marL="411163" eaLnBrk="1" hangingPunct="1">
              <a:defRPr/>
            </a:pPr>
            <a:r>
              <a:rPr lang="en-US" u="sng" dirty="0" smtClean="0">
                <a:latin typeface="Times New Roman" pitchFamily="18" charset="0"/>
                <a:cs typeface="Times New Roman" pitchFamily="18" charset="0"/>
              </a:rPr>
              <a:t>Focused Cost Leadership Strategy :</a:t>
            </a:r>
          </a:p>
          <a:p>
            <a:pPr marL="411163" eaLnBrk="1" hangingPunct="1">
              <a:buFont typeface="Wingdings" pitchFamily="2" charset="2"/>
              <a:buNone/>
              <a:defRPr/>
            </a:pPr>
            <a:r>
              <a:rPr lang="en-US" dirty="0" smtClean="0">
                <a:latin typeface="Times New Roman" pitchFamily="18" charset="0"/>
                <a:cs typeface="Times New Roman" pitchFamily="18" charset="0"/>
              </a:rPr>
              <a:t>    If a company uses a focused low – cost approach, it competes against the cost leader in the market segment in which it has no cost disadvantage.</a:t>
            </a:r>
          </a:p>
          <a:p>
            <a:pPr marL="411163" eaLnBrk="1" hangingPunct="1">
              <a:defRPr/>
            </a:pPr>
            <a:r>
              <a:rPr lang="en-US" u="sng" dirty="0" smtClean="0">
                <a:latin typeface="Times New Roman" pitchFamily="18" charset="0"/>
                <a:cs typeface="Times New Roman" pitchFamily="18" charset="0"/>
              </a:rPr>
              <a:t>Focused Differentiation Strategy :</a:t>
            </a:r>
          </a:p>
          <a:p>
            <a:pPr marL="411163" eaLnBrk="1" hangingPunct="1">
              <a:buFont typeface="Wingdings" pitchFamily="2" charset="2"/>
              <a:buNone/>
              <a:defRPr/>
            </a:pPr>
            <a:r>
              <a:rPr lang="en-US" dirty="0" smtClean="0">
                <a:latin typeface="Times New Roman" pitchFamily="18" charset="0"/>
                <a:cs typeface="Times New Roman" pitchFamily="18" charset="0"/>
              </a:rPr>
              <a:t>    If a company uses a focused differentiation approach, then all the means of differentiation that are open to the differentiator are available to the focused company.</a:t>
            </a:r>
          </a:p>
          <a:p>
            <a:pPr>
              <a:buNone/>
            </a:pPr>
            <a:endParaRPr lang="en-US" b="1"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3"/>
          <p:cNvSpPr>
            <a:spLocks noGrp="1" noChangeArrowheads="1"/>
          </p:cNvSpPr>
          <p:nvPr>
            <p:ph idx="1"/>
          </p:nvPr>
        </p:nvSpPr>
        <p:spPr>
          <a:xfrm>
            <a:off x="457200" y="1219200"/>
            <a:ext cx="8229600" cy="4787900"/>
          </a:xfrm>
        </p:spPr>
        <p:txBody>
          <a:bodyPr/>
          <a:lstStyle/>
          <a:p>
            <a:pPr algn="just" eaLnBrk="1" hangingPunct="1">
              <a:buFontTx/>
              <a:buNone/>
            </a:pPr>
            <a:r>
              <a:rPr lang="en-US" dirty="0" smtClean="0"/>
              <a:t>	Planning premises are defined as the anticipated environment in which plans are expected to operated.</a:t>
            </a:r>
          </a:p>
          <a:p>
            <a:pPr algn="just" eaLnBrk="1" hangingPunct="1">
              <a:buFontTx/>
              <a:buNone/>
            </a:pPr>
            <a:endParaRPr lang="en-US" dirty="0" smtClean="0"/>
          </a:p>
          <a:p>
            <a:pPr algn="just" eaLnBrk="1" hangingPunct="1">
              <a:buFontTx/>
              <a:buNone/>
            </a:pPr>
            <a:r>
              <a:rPr lang="en-US" dirty="0" smtClean="0"/>
              <a:t>	They include assumptions or forecasts of the future and known conditions that will affect the operation of plans.</a:t>
            </a:r>
          </a:p>
          <a:p>
            <a:pPr algn="just" eaLnBrk="1" hangingPunct="1">
              <a:buFontTx/>
              <a:buNone/>
            </a:pPr>
            <a:endParaRPr lang="en-US" dirty="0" smtClean="0"/>
          </a:p>
        </p:txBody>
      </p:sp>
      <p:sp>
        <p:nvSpPr>
          <p:cNvPr id="115714" name="Rectangle 2"/>
          <p:cNvSpPr>
            <a:spLocks noGrp="1" noChangeArrowheads="1"/>
          </p:cNvSpPr>
          <p:nvPr>
            <p:ph type="title"/>
          </p:nvPr>
        </p:nvSpPr>
        <p:spPr/>
        <p:txBody>
          <a:bodyPr/>
          <a:lstStyle/>
          <a:p>
            <a:pPr eaLnBrk="1" fontAlgn="auto" hangingPunct="1">
              <a:spcAft>
                <a:spcPts val="0"/>
              </a:spcAft>
              <a:defRPr/>
            </a:pPr>
            <a:r>
              <a:rPr lang="en-US" dirty="0" smtClean="0">
                <a:solidFill>
                  <a:srgbClr val="7B9899"/>
                </a:solidFill>
              </a:rPr>
              <a:t>Premising and Forecasting</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7B9899"/>
                </a:solidFill>
              </a:rPr>
              <a:t>Premising and Forecasting</a:t>
            </a:r>
            <a:r>
              <a:rPr lang="en-US" u="sng" dirty="0" smtClean="0">
                <a:latin typeface="Bauhaus 93" pitchFamily="82" charset="0"/>
              </a:rPr>
              <a:t/>
            </a:r>
            <a:br>
              <a:rPr lang="en-US" u="sng" dirty="0" smtClean="0">
                <a:latin typeface="Bauhaus 93" pitchFamily="82" charset="0"/>
              </a:rPr>
            </a:br>
            <a:r>
              <a:rPr lang="en-US" u="sng" dirty="0" smtClean="0">
                <a:latin typeface="Bauhaus 93" pitchFamily="82" charset="0"/>
              </a:rPr>
              <a:t>DEFINIATION</a:t>
            </a:r>
            <a:r>
              <a:rPr lang="en-US" dirty="0" smtClean="0">
                <a:latin typeface="Bauhaus 93" pitchFamily="82" charset="0"/>
              </a:rPr>
              <a:t>:</a:t>
            </a:r>
            <a:endParaRPr lang="en-US" dirty="0">
              <a:latin typeface="Bauhaus 93" pitchFamily="82" charset="0"/>
            </a:endParaRPr>
          </a:p>
        </p:txBody>
      </p:sp>
      <p:sp>
        <p:nvSpPr>
          <p:cNvPr id="3" name="Content Placeholder 2"/>
          <p:cNvSpPr>
            <a:spLocks noGrp="1"/>
          </p:cNvSpPr>
          <p:nvPr>
            <p:ph idx="1"/>
          </p:nvPr>
        </p:nvSpPr>
        <p:spPr>
          <a:xfrm>
            <a:off x="457200" y="1828800"/>
            <a:ext cx="8229600" cy="4525963"/>
          </a:xfrm>
        </p:spPr>
        <p:txBody>
          <a:bodyPr>
            <a:normAutofit/>
          </a:bodyPr>
          <a:lstStyle/>
          <a:p>
            <a:pPr algn="just">
              <a:buNone/>
            </a:pPr>
            <a:r>
              <a:rPr lang="en-US" dirty="0" smtClean="0">
                <a:latin typeface="Aharoni" pitchFamily="2" charset="-79"/>
                <a:cs typeface="Aharoni" pitchFamily="2" charset="-79"/>
              </a:rPr>
              <a:t>	Planning premises means systemic &amp; logical estimate  for the future effecting planning. </a:t>
            </a:r>
          </a:p>
          <a:p>
            <a:pPr algn="just">
              <a:buNone/>
            </a:pPr>
            <a:endParaRPr lang="en-US" dirty="0" smtClean="0">
              <a:latin typeface="Aharoni" pitchFamily="2" charset="-79"/>
              <a:cs typeface="Aharoni" pitchFamily="2" charset="-79"/>
            </a:endParaRPr>
          </a:p>
          <a:p>
            <a:pPr algn="just">
              <a:buNone/>
            </a:pPr>
            <a:r>
              <a:rPr lang="en-US" dirty="0" smtClean="0">
                <a:latin typeface="Aharoni" pitchFamily="2" charset="-79"/>
                <a:cs typeface="Aharoni" pitchFamily="2" charset="-79"/>
              </a:rPr>
              <a:t>	“Planning premise are the assumption providing a  ground against which the estimated events affecting the planning will take place”.</a:t>
            </a:r>
            <a:endParaRPr lang="en-US" dirty="0">
              <a:latin typeface="Aharoni" pitchFamily="2" charset="-79"/>
              <a:cs typeface="Aharoni" pitchFamily="2" charset="-79"/>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u="sng" dirty="0" smtClean="0">
                <a:latin typeface="Bauhaus 93" pitchFamily="82" charset="0"/>
              </a:rPr>
              <a:t>TYPES OF PLANNING PREMISE</a:t>
            </a:r>
            <a:endParaRPr lang="en-US" u="sng" dirty="0">
              <a:latin typeface="Bauhaus 93" pitchFamily="82" charset="0"/>
            </a:endParaRPr>
          </a:p>
        </p:txBody>
      </p:sp>
      <p:sp>
        <p:nvSpPr>
          <p:cNvPr id="3" name="Content Placeholder 2"/>
          <p:cNvSpPr>
            <a:spLocks noGrp="1"/>
          </p:cNvSpPr>
          <p:nvPr>
            <p:ph idx="1"/>
          </p:nvPr>
        </p:nvSpPr>
        <p:spPr>
          <a:xfrm>
            <a:off x="457200" y="1219200"/>
            <a:ext cx="8229600" cy="5638800"/>
          </a:xfrm>
        </p:spPr>
        <p:txBody>
          <a:bodyPr>
            <a:normAutofit/>
          </a:bodyPr>
          <a:lstStyle/>
          <a:p>
            <a:r>
              <a:rPr lang="en-US" u="sng" dirty="0" smtClean="0">
                <a:latin typeface="Bauhaus 93" pitchFamily="82" charset="0"/>
              </a:rPr>
              <a:t>Premises  at  the  view point of place.</a:t>
            </a:r>
          </a:p>
          <a:p>
            <a:pPr lvl="3"/>
            <a:r>
              <a:rPr lang="en-US" sz="3200" dirty="0" smtClean="0">
                <a:latin typeface="Bauhaus 93" pitchFamily="82" charset="0"/>
              </a:rPr>
              <a:t>External premises</a:t>
            </a:r>
          </a:p>
          <a:p>
            <a:pPr lvl="3"/>
            <a:r>
              <a:rPr lang="en-US" sz="3200" dirty="0" smtClean="0">
                <a:latin typeface="Bauhaus 93" pitchFamily="82" charset="0"/>
              </a:rPr>
              <a:t>Internal premises</a:t>
            </a:r>
          </a:p>
          <a:p>
            <a:pPr lvl="3"/>
            <a:endParaRPr lang="en-US" sz="3200" dirty="0" smtClean="0">
              <a:latin typeface="Bauhaus 93" pitchFamily="82" charset="0"/>
            </a:endParaRPr>
          </a:p>
          <a:p>
            <a:r>
              <a:rPr lang="en-US" u="sng" dirty="0" smtClean="0">
                <a:latin typeface="Bauhaus 93" pitchFamily="82" charset="0"/>
              </a:rPr>
              <a:t>Premises  at  the view point of  calculation.</a:t>
            </a:r>
          </a:p>
          <a:p>
            <a:pPr lvl="3"/>
            <a:r>
              <a:rPr lang="en-US" sz="2800" dirty="0" smtClean="0">
                <a:latin typeface="Bauhaus 93" pitchFamily="82" charset="0"/>
              </a:rPr>
              <a:t>Controllable premises</a:t>
            </a:r>
          </a:p>
          <a:p>
            <a:pPr lvl="3"/>
            <a:r>
              <a:rPr lang="en-US" sz="2800" dirty="0" smtClean="0">
                <a:latin typeface="Bauhaus 93" pitchFamily="82" charset="0"/>
              </a:rPr>
              <a:t>Uncontrollable premises</a:t>
            </a:r>
          </a:p>
          <a:p>
            <a:pPr lvl="3"/>
            <a:endParaRPr lang="en-US" sz="2800" dirty="0" smtClean="0">
              <a:latin typeface="Bauhaus 93" pitchFamily="82" charset="0"/>
            </a:endParaRPr>
          </a:p>
          <a:p>
            <a:r>
              <a:rPr lang="en-US" u="sng" dirty="0" smtClean="0">
                <a:latin typeface="Bauhaus 93" pitchFamily="82" charset="0"/>
              </a:rPr>
              <a:t>Premises  at  the view point of control.</a:t>
            </a:r>
          </a:p>
          <a:p>
            <a:pPr lvl="3"/>
            <a:r>
              <a:rPr lang="en-US" sz="2800" dirty="0" smtClean="0">
                <a:latin typeface="Bauhaus 93" pitchFamily="82" charset="0"/>
              </a:rPr>
              <a:t>Tangible  premises</a:t>
            </a:r>
          </a:p>
          <a:p>
            <a:pPr lvl="3"/>
            <a:r>
              <a:rPr lang="en-US" sz="2800" dirty="0" smtClean="0">
                <a:latin typeface="Bauhaus 93" pitchFamily="82" charset="0"/>
              </a:rPr>
              <a:t>Intangible  premises</a:t>
            </a:r>
            <a:endParaRPr lang="en-US" sz="2800" dirty="0">
              <a:latin typeface="Bauhaus 93" pitchFamily="82" charset="0"/>
            </a:endParaRPr>
          </a:p>
        </p:txBody>
      </p:sp>
      <p:sp>
        <p:nvSpPr>
          <p:cNvPr id="4" name="Curved Right Arrow 3"/>
          <p:cNvSpPr/>
          <p:nvPr/>
        </p:nvSpPr>
        <p:spPr>
          <a:xfrm>
            <a:off x="1219200" y="1676400"/>
            <a:ext cx="609600" cy="8382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urved Right Arrow 4"/>
          <p:cNvSpPr/>
          <p:nvPr/>
        </p:nvSpPr>
        <p:spPr>
          <a:xfrm>
            <a:off x="1066800" y="3657600"/>
            <a:ext cx="609600" cy="76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urved Right Arrow 5"/>
          <p:cNvSpPr/>
          <p:nvPr/>
        </p:nvSpPr>
        <p:spPr>
          <a:xfrm>
            <a:off x="1143000" y="5486400"/>
            <a:ext cx="533400" cy="6096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1">
      <a:dk1>
        <a:sysClr val="windowText" lastClr="000000"/>
      </a:dk1>
      <a:lt1>
        <a:sysClr val="window" lastClr="FFFFFF"/>
      </a:lt1>
      <a:dk2>
        <a:srgbClr val="69676D"/>
      </a:dk2>
      <a:lt2>
        <a:srgbClr val="C9C2D1"/>
      </a:lt2>
      <a:accent1>
        <a:srgbClr val="339933"/>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1683</TotalTime>
  <Words>3531</Words>
  <Application>Microsoft Office PowerPoint</Application>
  <PresentationFormat>On-screen Show (4:3)</PresentationFormat>
  <Paragraphs>840</Paragraphs>
  <Slides>127</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127</vt:i4>
      </vt:variant>
    </vt:vector>
  </HeadingPairs>
  <TitlesOfParts>
    <vt:vector size="129" baseType="lpstr">
      <vt:lpstr>Concourse</vt:lpstr>
      <vt:lpstr>Photo Editor Photo</vt:lpstr>
      <vt:lpstr>PLANNING   BY- CHINTAN PRAJAPATI</vt:lpstr>
      <vt:lpstr>Why Goals are important for an organization</vt:lpstr>
      <vt:lpstr>PLANNING</vt:lpstr>
      <vt:lpstr>Close Relationship  between planning and controlling</vt:lpstr>
      <vt:lpstr>Types Of Plans</vt:lpstr>
      <vt:lpstr>Types of Plan</vt:lpstr>
      <vt:lpstr>Slide 7</vt:lpstr>
      <vt:lpstr>Types of Plan</vt:lpstr>
      <vt:lpstr>Types of Plan</vt:lpstr>
      <vt:lpstr>Types of Plan</vt:lpstr>
      <vt:lpstr>Types of Plan</vt:lpstr>
      <vt:lpstr>STEPS INVOLVED IN PLANNING</vt:lpstr>
      <vt:lpstr>STEPS INVOLVED IN PLANNING</vt:lpstr>
      <vt:lpstr>STEPS INVOLVED IN PLANNING</vt:lpstr>
      <vt:lpstr>Slide 15</vt:lpstr>
      <vt:lpstr>What Is an Objective?</vt:lpstr>
      <vt:lpstr>OBJECTIVES</vt:lpstr>
      <vt:lpstr>HOW TO SET CORPORATE  OBJECTIVES</vt:lpstr>
      <vt:lpstr>Management By Objectives (MBO)</vt:lpstr>
      <vt:lpstr>OBJECTIVE SETTING  </vt:lpstr>
      <vt:lpstr>Slide 21</vt:lpstr>
      <vt:lpstr>STEPS FOR MBO</vt:lpstr>
      <vt:lpstr>Slide 23</vt:lpstr>
      <vt:lpstr>Slide 24</vt:lpstr>
      <vt:lpstr>Slide 25</vt:lpstr>
      <vt:lpstr>Strategies, Policies and Planning Premises</vt:lpstr>
      <vt:lpstr>EXAMPLES</vt:lpstr>
      <vt:lpstr>Strategy used by colors channel</vt:lpstr>
      <vt:lpstr> Launching a high profile program on day 1    opening with ‘khatron ke khiladi’ </vt:lpstr>
      <vt:lpstr>Slide 30</vt:lpstr>
      <vt:lpstr>Slide 31</vt:lpstr>
      <vt:lpstr>Strategies used in telecom industry</vt:lpstr>
      <vt:lpstr>Slide 33</vt:lpstr>
      <vt:lpstr>Slide 34</vt:lpstr>
      <vt:lpstr>Slide 35</vt:lpstr>
      <vt:lpstr>Slide 36</vt:lpstr>
      <vt:lpstr>Slide 37</vt:lpstr>
      <vt:lpstr>Slide 38</vt:lpstr>
      <vt:lpstr>Slide 39</vt:lpstr>
      <vt:lpstr>Slide 40</vt:lpstr>
      <vt:lpstr>Slide 41</vt:lpstr>
      <vt:lpstr>STEP-1  INPUT TO THE ORGANISATION</vt:lpstr>
      <vt:lpstr>Slide 43</vt:lpstr>
      <vt:lpstr>STEP 2  ENTERPRISE PROFILE IDENTIFYING THE ORGANISATION’S CURRENT VISION, MISSION, OBJECTIVES AND STRATEGIC INTENT</vt:lpstr>
      <vt:lpstr>Slide 45</vt:lpstr>
      <vt:lpstr>Vision and Mission</vt:lpstr>
      <vt:lpstr>Slide 47</vt:lpstr>
      <vt:lpstr>Componentes of mission statement</vt:lpstr>
      <vt:lpstr>(1) Customers </vt:lpstr>
      <vt:lpstr>(2) Products or services </vt:lpstr>
      <vt:lpstr>(3)Markets</vt:lpstr>
      <vt:lpstr>STEP 3 ANALYZING  THE ENVIRONMENT Assumptions about the environment in which the plan is to be carried out.</vt:lpstr>
      <vt:lpstr>STEP 4  Identifying  strengths and weaknesses</vt:lpstr>
      <vt:lpstr>Slide 54</vt:lpstr>
      <vt:lpstr>STEP 5 IDENTIFYING  OPPORTUNITIES AND THREATS</vt:lpstr>
      <vt:lpstr>Slide 56</vt:lpstr>
      <vt:lpstr>STEP 6</vt:lpstr>
      <vt:lpstr>STEP 7</vt:lpstr>
      <vt:lpstr>STEP 8</vt:lpstr>
      <vt:lpstr>Tows Matrix A Modern Tool For Analysis Of The Situation</vt:lpstr>
      <vt:lpstr>Four Alternative Strategies</vt:lpstr>
      <vt:lpstr> SWOT analysis of strengths, weaknesses, opportunities,and threats.</vt:lpstr>
      <vt:lpstr>TOWS Matrix</vt:lpstr>
      <vt:lpstr>Slide 64</vt:lpstr>
      <vt:lpstr>Slide 65</vt:lpstr>
      <vt:lpstr>Red Océan Versus Blue Océan Strategy</vt:lpstr>
      <vt:lpstr>Blue Ocean Strategy</vt:lpstr>
      <vt:lpstr>Slide 68</vt:lpstr>
      <vt:lpstr>Slide 69</vt:lpstr>
      <vt:lpstr>Four segments of the BCG Matrix </vt:lpstr>
      <vt:lpstr>Question Marks (high growth, low market share)  </vt:lpstr>
      <vt:lpstr>Question Mark</vt:lpstr>
      <vt:lpstr>Stars (high growth, high market share)  </vt:lpstr>
      <vt:lpstr>Slide 74</vt:lpstr>
      <vt:lpstr>Dogs (low growth, low market share)  </vt:lpstr>
      <vt:lpstr>Level of companies strategies</vt:lpstr>
      <vt:lpstr>Hierarchy of Companies Strategies/ Three Level of Strategy</vt:lpstr>
      <vt:lpstr>Levels of Organizational Strategy</vt:lpstr>
      <vt:lpstr>Corporate Level Strategy </vt:lpstr>
      <vt:lpstr>Business Level Strategy</vt:lpstr>
      <vt:lpstr>Functional level strategy</vt:lpstr>
      <vt:lpstr>Examples of Functional Strategies</vt:lpstr>
      <vt:lpstr>Porter’s Industry Analysis and Generic competitive Strategies </vt:lpstr>
      <vt:lpstr>Porter’s 5 Forces</vt:lpstr>
      <vt:lpstr>Porter’s 5 Forces Model</vt:lpstr>
      <vt:lpstr>Slide 86</vt:lpstr>
      <vt:lpstr>Threat to new Entrant …</vt:lpstr>
      <vt:lpstr>Power of Suppliers … </vt:lpstr>
      <vt:lpstr>Power of Buyers … </vt:lpstr>
      <vt:lpstr>Substitute products … </vt:lpstr>
      <vt:lpstr>Rivalry among competitors </vt:lpstr>
      <vt:lpstr>Coca Cola</vt:lpstr>
      <vt:lpstr>Coca-cola</vt:lpstr>
      <vt:lpstr>Porter’s Generic Competitive Strategies</vt:lpstr>
      <vt:lpstr>Slide 95</vt:lpstr>
      <vt:lpstr>Slide 96</vt:lpstr>
      <vt:lpstr>Premising and Forecasting</vt:lpstr>
      <vt:lpstr>Premising and Forecasting DEFINIATION:</vt:lpstr>
      <vt:lpstr>TYPES OF PLANNING PREMISE</vt:lpstr>
      <vt:lpstr>Number of factor affecting planning considering the place of the factors. Some factors are internal and some are external </vt:lpstr>
      <vt:lpstr>Slide 101</vt:lpstr>
      <vt:lpstr>Slide 102</vt:lpstr>
      <vt:lpstr>Slide 103</vt:lpstr>
      <vt:lpstr>Slide 104</vt:lpstr>
      <vt:lpstr>FORECASTING</vt:lpstr>
      <vt:lpstr>Values and Areas of forecasting</vt:lpstr>
      <vt:lpstr>Forecasting With The Delphi Technique</vt:lpstr>
      <vt:lpstr>Forecasting With The Delphi Technique</vt:lpstr>
      <vt:lpstr>DECISION MAKING</vt:lpstr>
      <vt:lpstr>Programmed and Non-Programmed Decisions</vt:lpstr>
      <vt:lpstr>Programmed vs. Non-programmed  Decisions</vt:lpstr>
      <vt:lpstr>Programmed vs. Non-programmed  Decisions </vt:lpstr>
      <vt:lpstr>Rationality in Decision Making</vt:lpstr>
      <vt:lpstr>Steps for Rational Decision making</vt:lpstr>
      <vt:lpstr>1.  Identification of a problem</vt:lpstr>
      <vt:lpstr>2. Development of Alternatives and the limiting factor</vt:lpstr>
      <vt:lpstr>3. Evaluation of Alternatives</vt:lpstr>
      <vt:lpstr>4.Selecting Alternatives: Three Approaches</vt:lpstr>
      <vt:lpstr>Decision-Making  Under Certainty, Uncertainty and Risk</vt:lpstr>
      <vt:lpstr>Slide 120</vt:lpstr>
      <vt:lpstr>Decision-Making  Under Certainty, Uncertainty and Risk</vt:lpstr>
      <vt:lpstr>Creativity and Innovation</vt:lpstr>
      <vt:lpstr>The Creative Process</vt:lpstr>
      <vt:lpstr>Brainstorming</vt:lpstr>
      <vt:lpstr>Brainstorming</vt:lpstr>
      <vt:lpstr>Brainstorming</vt:lpstr>
      <vt:lpstr>Limitations of Brainstorming</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 II  “PLANNING”</dc:title>
  <dc:creator>Gayatri</dc:creator>
  <cp:lastModifiedBy>123</cp:lastModifiedBy>
  <cp:revision>252</cp:revision>
  <dcterms:created xsi:type="dcterms:W3CDTF">2009-09-29T13:29:48Z</dcterms:created>
  <dcterms:modified xsi:type="dcterms:W3CDTF">2013-09-23T16:38:33Z</dcterms:modified>
</cp:coreProperties>
</file>